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66" r:id="rId6"/>
    <p:sldId id="267" r:id="rId7"/>
    <p:sldId id="269" r:id="rId8"/>
    <p:sldId id="258" r:id="rId9"/>
    <p:sldId id="268" r:id="rId10"/>
    <p:sldId id="270" r:id="rId11"/>
    <p:sldId id="271" r:id="rId12"/>
    <p:sldId id="259" r:id="rId13"/>
    <p:sldId id="273" r:id="rId14"/>
    <p:sldId id="274" r:id="rId15"/>
    <p:sldId id="260" r:id="rId16"/>
    <p:sldId id="275" r:id="rId17"/>
    <p:sldId id="276" r:id="rId18"/>
    <p:sldId id="261" r:id="rId19"/>
    <p:sldId id="278" r:id="rId20"/>
    <p:sldId id="279" r:id="rId21"/>
    <p:sldId id="280" r:id="rId22"/>
    <p:sldId id="262" r:id="rId23"/>
    <p:sldId id="281" r:id="rId24"/>
    <p:sldId id="282" r:id="rId25"/>
    <p:sldId id="283" r:id="rId26"/>
    <p:sldId id="263" r:id="rId27"/>
    <p:sldId id="284" r:id="rId28"/>
    <p:sldId id="264" r:id="rId29"/>
    <p:sldId id="285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9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C21C45-0F1B-420A-A766-3E718CEB11AF}" styleName="补充样式1">
    <a:wholeTbl>
      <a:tcTxStyle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9050" cmpd="sng">
              <a:solidFill>
                <a:srgbClr val="000000"/>
              </a:solidFill>
              <a:prstDash val="solid"/>
            </a:ln>
          </a:top>
          <a:bottom>
            <a:ln w="19050" cmpd="sng">
              <a:solidFill>
                <a:srgbClr val="000000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000000">
              <a:lumMod val="10001"/>
              <a:lumOff val="89999"/>
            </a:srgbClr>
          </a:solidFill>
        </a:fill>
      </a:tcStyle>
    </a:band2H>
    <a:band1V>
      <a:tcTxStyle/>
      <a:tcStyle>
        <a:tcBdr/>
        <a:fill>
          <a:solidFill>
            <a:srgbClr val="000000">
              <a:lumMod val="10001"/>
              <a:lumOff val="89999"/>
            </a:srgbClr>
          </a:solidFill>
        </a:fill>
      </a:tcStyle>
    </a:band1V>
    <a:lastCol>
      <a:tcTxStyle b="on">
        <a:fontRef idx="none">
          <a:srgbClr val="08090C"/>
        </a:fontRef>
      </a:tcTxStyle>
      <a:tcStyle>
        <a:tcBdr/>
        <a:fill>
          <a:solidFill>
            <a:srgbClr val="000000">
              <a:lumMod val="20002"/>
              <a:lumOff val="79998"/>
            </a:srgbClr>
          </a:solidFill>
        </a:fill>
      </a:tcStyle>
    </a:lastCol>
    <a:firstCol>
      <a:tcTxStyle b="on">
        <a:fontRef idx="none">
          <a:srgbClr val="000000"/>
        </a:fontRef>
      </a:tcTxStyle>
      <a:tcStyle>
        <a:tcBdr/>
        <a:fill>
          <a:solidFill>
            <a:srgbClr val="000000">
              <a:lumMod val="20002"/>
              <a:lumOff val="79998"/>
            </a:srgbClr>
          </a:solidFill>
        </a:fill>
      </a:tcStyle>
    </a:firstCol>
    <a:lastRow>
      <a:tcTxStyle b="on"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rgbClr val="000000"/>
              </a:solidFill>
              <a:prstDash val="solid"/>
            </a:ln>
          </a:top>
          <a:bottom>
            <a:ln w="12700" cmpd="sng">
              <a:solidFill>
                <a:srgbClr val="000000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9050" cmpd="sng">
              <a:solidFill>
                <a:srgbClr val="000000"/>
              </a:solidFill>
              <a:prstDash val="solid"/>
            </a:ln>
          </a:top>
          <a:bottom>
            <a:ln w="9525" cmpd="sng">
              <a:solidFill>
                <a:srgbClr val="000000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9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3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3" Type="http://schemas.openxmlformats.org/officeDocument/2006/relationships/image" Target="../media/image7.png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8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../media/image10.png"/><Relationship Id="rId1" Type="http://schemas.openxmlformats.org/officeDocument/2006/relationships/tags" Target="../tags/tag91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6.xml"/><Relationship Id="rId4" Type="http://schemas.openxmlformats.org/officeDocument/2006/relationships/image" Target="../media/image11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9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image" Target="../media/image14.png"/><Relationship Id="rId1" Type="http://schemas.openxmlformats.org/officeDocument/2006/relationships/tags" Target="../tags/tag99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4.xml"/><Relationship Id="rId4" Type="http://schemas.openxmlformats.org/officeDocument/2006/relationships/image" Target="../media/image15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image" Target="../media/image16.png"/><Relationship Id="rId1" Type="http://schemas.openxmlformats.org/officeDocument/2006/relationships/tags" Target="../tags/tag10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17.png"/><Relationship Id="rId1" Type="http://schemas.openxmlformats.org/officeDocument/2006/relationships/tags" Target="../tags/tag10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1.png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09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114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4" Type="http://schemas.openxmlformats.org/officeDocument/2006/relationships/image" Target="../media/image24.png"/><Relationship Id="rId3" Type="http://schemas.openxmlformats.org/officeDocument/2006/relationships/image" Target="../media/image22.png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.xml"/><Relationship Id="rId3" Type="http://schemas.openxmlformats.org/officeDocument/2006/relationships/image" Target="../media/image22.png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6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125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3" Type="http://schemas.openxmlformats.org/officeDocument/2006/relationships/image" Target="../media/image2.pn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3.png"/><Relationship Id="rId1" Type="http://schemas.openxmlformats.org/officeDocument/2006/relationships/tags" Target="../tags/tag7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4.png"/><Relationship Id="rId1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openxmlformats.org/officeDocument/2006/relationships/image" Target="../media/image5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6.png"/><Relationship Id="rId1" Type="http://schemas.openxmlformats.org/officeDocument/2006/relationships/tags" Target="../tags/tag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第六章：用于分类任务的微调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李子湑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8330" y="260350"/>
            <a:ext cx="10968990" cy="5989320"/>
          </a:xfrm>
        </p:spPr>
        <p:txBody>
          <a:bodyPr>
            <a:noAutofit/>
          </a:bodyPr>
          <a:p>
            <a:r>
              <a:rPr lang="en-US" altLang="zh-CN" sz="1000"/>
              <a:t># Listing 6.3 Splitting the dataset</a:t>
            </a:r>
            <a:endParaRPr lang="en-US" altLang="zh-CN" sz="1000"/>
          </a:p>
          <a:p>
            <a:r>
              <a:rPr lang="en-US" altLang="zh-CN" sz="1000"/>
              <a:t>def random_split(df, train_frac, validation_frac):</a:t>
            </a:r>
            <a:endParaRPr lang="en-US" altLang="zh-CN" sz="1000"/>
          </a:p>
          <a:p>
            <a:r>
              <a:rPr lang="en-US" altLang="zh-CN" sz="1000"/>
              <a:t>    df = df.sample(frac=1, random_state=123).reset_index(drop=True)     #A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    train_end = int(len(df) * train_frac)                               #B</a:t>
            </a:r>
            <a:endParaRPr lang="en-US" altLang="zh-CN" sz="1000"/>
          </a:p>
          <a:p>
            <a:r>
              <a:rPr lang="en-US" altLang="zh-CN" sz="1000"/>
              <a:t>    validation_end = train_end + int(len(df) * validation_frac)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    train_df = df[:train_end]                                           #C</a:t>
            </a:r>
            <a:endParaRPr lang="en-US" altLang="zh-CN" sz="1000"/>
          </a:p>
          <a:p>
            <a:r>
              <a:rPr lang="en-US" altLang="zh-CN" sz="1000"/>
              <a:t>    validation_df = df[train_end:validation_end]</a:t>
            </a:r>
            <a:endParaRPr lang="en-US" altLang="zh-CN" sz="1000"/>
          </a:p>
          <a:p>
            <a:r>
              <a:rPr lang="en-US" altLang="zh-CN" sz="1000"/>
              <a:t>    test_df = df[validation_end:]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    return train_df, validation_df, test_df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train_df, validation_df, test_df = random_split(balanced_df, 0.7, 0.1)  #D</a:t>
            </a:r>
            <a:endParaRPr lang="en-US" altLang="zh-CN" sz="1000"/>
          </a:p>
          <a:p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#A </a:t>
            </a:r>
            <a:r>
              <a:rPr lang="zh-CN" altLang="en-US" sz="1000"/>
              <a:t>将整个</a:t>
            </a:r>
            <a:r>
              <a:rPr lang="en-US" altLang="zh-CN" sz="1000"/>
              <a:t> DataFrame </a:t>
            </a:r>
            <a:r>
              <a:rPr lang="zh-CN" altLang="en-US" sz="1000"/>
              <a:t>随机打乱</a:t>
            </a:r>
            <a:endParaRPr lang="zh-CN" altLang="en-US" sz="1000"/>
          </a:p>
          <a:p>
            <a:r>
              <a:rPr lang="en-US" altLang="zh-CN" sz="1000"/>
              <a:t>#B </a:t>
            </a:r>
            <a:r>
              <a:rPr lang="zh-CN" altLang="en-US" sz="1000"/>
              <a:t>计算数据分割的索引</a:t>
            </a:r>
            <a:endParaRPr lang="zh-CN" altLang="en-US" sz="1000"/>
          </a:p>
          <a:p>
            <a:r>
              <a:rPr lang="en-US" altLang="zh-CN" sz="1000"/>
              <a:t>#C </a:t>
            </a:r>
            <a:r>
              <a:rPr lang="zh-CN" altLang="en-US" sz="1000"/>
              <a:t>分割</a:t>
            </a:r>
            <a:r>
              <a:rPr lang="en-US" altLang="zh-CN" sz="1000"/>
              <a:t> DataFrame</a:t>
            </a:r>
            <a:endParaRPr lang="en-US" altLang="zh-CN" sz="1000"/>
          </a:p>
          <a:p>
            <a:r>
              <a:rPr lang="en-US" altLang="zh-CN" sz="1000"/>
              <a:t>#D </a:t>
            </a:r>
            <a:r>
              <a:rPr lang="zh-CN" altLang="en-US" sz="1000"/>
              <a:t>测试集默认大小为</a:t>
            </a:r>
            <a:r>
              <a:rPr lang="en-US" altLang="zh-CN" sz="1000"/>
              <a:t> 0.2</a:t>
            </a:r>
            <a:r>
              <a:rPr lang="zh-CN" altLang="en-US" sz="1000"/>
              <a:t>（即剩余部分）</a:t>
            </a:r>
            <a:endParaRPr lang="zh-CN" altLang="en-US" sz="1000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182315"/>
            <a:ext cx="10969200" cy="705600"/>
          </a:xfrm>
        </p:spPr>
        <p:txBody>
          <a:bodyPr/>
          <a:p>
            <a:r>
              <a:rPr lang="en-US" altLang="zh-CN"/>
              <a:t>6.3 </a:t>
            </a:r>
            <a:r>
              <a:rPr lang="zh-CN" altLang="en-US"/>
              <a:t>创建数据加载器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9315" y="1616710"/>
            <a:ext cx="10556240" cy="3942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1255" y="5559425"/>
            <a:ext cx="10274300" cy="1161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图</a:t>
            </a:r>
            <a:r>
              <a:rPr lang="en-US" altLang="zh-CN"/>
              <a:t> 6.6 </a:t>
            </a:r>
            <a:r>
              <a:rPr lang="zh-CN" altLang="en-US"/>
              <a:t>假定</a:t>
            </a:r>
            <a:r>
              <a:rPr lang="en-US" altLang="zh-CN"/>
              <a:t> 50,256 </a:t>
            </a:r>
            <a:r>
              <a:rPr lang="zh-CN" altLang="en-US"/>
              <a:t>是填充</a:t>
            </a:r>
            <a:r>
              <a:rPr lang="en-US" altLang="zh-CN"/>
              <a:t> token </a:t>
            </a:r>
            <a:r>
              <a:rPr lang="zh-CN" altLang="en-US"/>
              <a:t>的</a:t>
            </a:r>
            <a:r>
              <a:rPr lang="en-US" altLang="zh-CN"/>
              <a:t> token ID</a:t>
            </a:r>
            <a:r>
              <a:rPr lang="zh-CN" altLang="en-US"/>
              <a:t>。我们可以通过使用</a:t>
            </a:r>
            <a:r>
              <a:rPr lang="en-US" altLang="zh-CN"/>
              <a:t> tiktoken </a:t>
            </a:r>
            <a:r>
              <a:rPr lang="zh-CN" altLang="en-US"/>
              <a:t>包中的</a:t>
            </a:r>
            <a:r>
              <a:rPr lang="en-US" altLang="zh-CN"/>
              <a:t> GPT-2 </a:t>
            </a:r>
            <a:r>
              <a:rPr lang="zh-CN" altLang="en-US"/>
              <a:t>分词器对</a:t>
            </a:r>
            <a:r>
              <a:rPr lang="en-US" altLang="zh-CN"/>
              <a:t> </a:t>
            </a:r>
            <a:r>
              <a:rPr lang="zh-CN" altLang="en-US"/>
              <a:t>进行编码来进一步验证此</a:t>
            </a:r>
            <a:r>
              <a:rPr lang="en-US" altLang="zh-CN"/>
              <a:t> token ID </a:t>
            </a:r>
            <a:r>
              <a:rPr lang="zh-CN" altLang="en-US"/>
              <a:t>是否正确（该分词器在前几章中已使用过）：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49020" y="887730"/>
            <a:ext cx="10376535" cy="1149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我们需要将所有消息填充到与数据集中最长消息相同的长度，对所有较短的消息添加填充</a:t>
            </a:r>
            <a:r>
              <a:rPr lang="en-US" altLang="zh-CN"/>
              <a:t> token</a:t>
            </a:r>
            <a:r>
              <a:rPr lang="zh-CN" altLang="en-US"/>
              <a:t>。为此，我们</a:t>
            </a:r>
            <a:r>
              <a:rPr lang="zh-CN" altLang="en-US" b="1"/>
              <a:t>使用</a:t>
            </a:r>
            <a:r>
              <a:rPr lang="en-US" altLang="zh-CN" b="1"/>
              <a:t>&lt;PAD&gt; </a:t>
            </a:r>
            <a:r>
              <a:rPr lang="zh-CN" altLang="en-US" b="1"/>
              <a:t>作为填充</a:t>
            </a:r>
            <a:r>
              <a:rPr lang="en-US" altLang="zh-CN" b="1"/>
              <a:t> token</a:t>
            </a:r>
            <a:r>
              <a:rPr lang="zh-CN" altLang="en-US"/>
              <a:t>，正如第</a:t>
            </a:r>
            <a:r>
              <a:rPr lang="en-US" altLang="zh-CN"/>
              <a:t> 2 </a:t>
            </a:r>
            <a:r>
              <a:rPr lang="zh-CN" altLang="en-US"/>
              <a:t>章中所讨论的。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45030" y="2037715"/>
            <a:ext cx="162623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原始文本样本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142740" y="2059940"/>
            <a:ext cx="2193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分词与编码</a:t>
            </a:r>
            <a:r>
              <a:rPr lang="en-US" altLang="zh-CN" sz="1400" b="1"/>
              <a:t> (Tokenizer)</a:t>
            </a:r>
            <a:endParaRPr lang="en-US" altLang="zh-CN" sz="1400" b="1"/>
          </a:p>
        </p:txBody>
      </p:sp>
      <p:sp>
        <p:nvSpPr>
          <p:cNvPr id="9" name="文本框 8"/>
          <p:cNvSpPr txBox="1"/>
          <p:nvPr/>
        </p:nvSpPr>
        <p:spPr>
          <a:xfrm>
            <a:off x="5302250" y="3538855"/>
            <a:ext cx="1318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token ID </a:t>
            </a:r>
            <a:r>
              <a:rPr lang="zh-CN" altLang="en-US" sz="1400"/>
              <a:t>序列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7954010" y="1998345"/>
            <a:ext cx="18624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统一长度</a:t>
            </a:r>
            <a:r>
              <a:rPr lang="en-US" altLang="zh-CN" sz="1400" b="1"/>
              <a:t> (Padding)</a:t>
            </a:r>
            <a:endParaRPr lang="en-US" altLang="zh-CN" sz="1400" b="1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8330" y="377825"/>
            <a:ext cx="10968990" cy="5871845"/>
          </a:xfrm>
        </p:spPr>
        <p:txBody>
          <a:bodyPr/>
          <a:p>
            <a:r>
              <a:rPr lang="zh-CN" altLang="en-US" sz="1400"/>
              <a:t>接着，我们需要实例化数据加载器。但在此之前，我们首先需要实现一个</a:t>
            </a:r>
            <a:r>
              <a:rPr lang="en-US" altLang="zh-CN" sz="1400"/>
              <a:t> PyTorch Dataset</a:t>
            </a:r>
            <a:r>
              <a:rPr lang="zh-CN" altLang="en-US" sz="1400"/>
              <a:t>，用于定义数据的加载和处理方式。为此，我们定义了类，实现了图</a:t>
            </a:r>
            <a:r>
              <a:rPr lang="en-US" altLang="zh-CN" sz="1400"/>
              <a:t> 6.6 </a:t>
            </a:r>
            <a:r>
              <a:rPr lang="zh-CN" altLang="en-US" sz="1400"/>
              <a:t>中展示的概念。该类负责处理多个关键任务：</a:t>
            </a:r>
            <a:r>
              <a:rPr lang="zh-CN" altLang="en-US" sz="1400" b="1"/>
              <a:t>它识别训练数据集中最长的序列，对文本消息进行编码，并确保通过填充</a:t>
            </a:r>
            <a:r>
              <a:rPr lang="en-US" altLang="zh-CN" sz="1400" b="1"/>
              <a:t> token </a:t>
            </a:r>
            <a:r>
              <a:rPr lang="zh-CN" altLang="en-US" sz="1400" b="1"/>
              <a:t>将其他序列补齐到与最长序列相同的长度。</a:t>
            </a:r>
            <a:r>
              <a:rPr lang="en-US" altLang="zh-CN" sz="1400" b="1"/>
              <a:t>SpamDataset</a:t>
            </a:r>
            <a:endParaRPr lang="en-US" altLang="zh-CN" sz="1400"/>
          </a:p>
          <a:p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449070"/>
            <a:ext cx="4634230" cy="5408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880" y="1449070"/>
            <a:ext cx="5605780" cy="54089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965" y="78740"/>
            <a:ext cx="6226810" cy="64636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3985" y="480060"/>
            <a:ext cx="1153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原始文本</a:t>
            </a:r>
            <a:endParaRPr lang="zh-CN" altLang="en-US" sz="1400" b="1"/>
          </a:p>
        </p:txBody>
      </p:sp>
      <p:sp>
        <p:nvSpPr>
          <p:cNvPr id="6" name="文本框 5"/>
          <p:cNvSpPr txBox="1"/>
          <p:nvPr/>
        </p:nvSpPr>
        <p:spPr>
          <a:xfrm>
            <a:off x="607060" y="555879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batch size=8</a:t>
            </a:r>
            <a:endParaRPr lang="en-US" altLang="zh-CN" sz="1400"/>
          </a:p>
        </p:txBody>
      </p:sp>
      <p:sp>
        <p:nvSpPr>
          <p:cNvPr id="7" name="文本框 6"/>
          <p:cNvSpPr txBox="1"/>
          <p:nvPr/>
        </p:nvSpPr>
        <p:spPr>
          <a:xfrm>
            <a:off x="2146300" y="5558790"/>
            <a:ext cx="2929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先经过</a:t>
            </a:r>
            <a:r>
              <a:rPr lang="en-US" altLang="zh-CN" sz="1400" b="1"/>
              <a:t> tokenizer </a:t>
            </a:r>
            <a:r>
              <a:rPr lang="zh-CN" altLang="en-US" sz="1400" b="1"/>
              <a:t>变成整数</a:t>
            </a:r>
            <a:r>
              <a:rPr lang="en-US" altLang="zh-CN" sz="1400" b="1"/>
              <a:t> ID </a:t>
            </a:r>
            <a:r>
              <a:rPr lang="zh-CN" altLang="en-US" sz="1400" b="1"/>
              <a:t>序列</a:t>
            </a:r>
            <a:endParaRPr lang="zh-CN" altLang="en-US" sz="1400" b="1"/>
          </a:p>
        </p:txBody>
      </p:sp>
      <p:sp>
        <p:nvSpPr>
          <p:cNvPr id="8" name="文本框 7"/>
          <p:cNvSpPr txBox="1"/>
          <p:nvPr/>
        </p:nvSpPr>
        <p:spPr>
          <a:xfrm>
            <a:off x="6029325" y="1391920"/>
            <a:ext cx="6004560" cy="2120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结果形成一个二维张量：</a:t>
            </a:r>
            <a:endParaRPr lang="zh-CN" altLang="en-US"/>
          </a:p>
          <a:p>
            <a:r>
              <a:rPr lang="zh-CN" altLang="en-US"/>
              <a:t>形状</a:t>
            </a:r>
            <a:r>
              <a:rPr lang="en-US" altLang="zh-CN"/>
              <a:t> [8, 120]</a:t>
            </a:r>
            <a:r>
              <a:rPr lang="zh-CN" altLang="en-US"/>
              <a:t>（</a:t>
            </a:r>
            <a:r>
              <a:rPr lang="en-US" altLang="zh-CN"/>
              <a:t>8 </a:t>
            </a:r>
            <a:r>
              <a:rPr lang="zh-CN" altLang="en-US"/>
              <a:t>行＝</a:t>
            </a:r>
            <a:r>
              <a:rPr lang="en-US" altLang="zh-CN"/>
              <a:t>8 </a:t>
            </a:r>
            <a:r>
              <a:rPr lang="zh-CN" altLang="en-US"/>
              <a:t>条短信，</a:t>
            </a:r>
            <a:r>
              <a:rPr lang="en-US" altLang="zh-CN"/>
              <a:t>120 </a:t>
            </a:r>
            <a:r>
              <a:rPr lang="zh-CN" altLang="en-US"/>
              <a:t>列＝每条短信</a:t>
            </a:r>
            <a:r>
              <a:rPr lang="en-US" altLang="zh-CN"/>
              <a:t> 120 </a:t>
            </a:r>
            <a:r>
              <a:rPr lang="zh-CN" altLang="en-US"/>
              <a:t>个</a:t>
            </a:r>
            <a:r>
              <a:rPr lang="en-US" altLang="zh-CN"/>
              <a:t> token</a:t>
            </a:r>
            <a:r>
              <a:rPr lang="zh-CN" altLang="en-US"/>
              <a:t>）。每一行对应左侧一条原始短信的</a:t>
            </a:r>
            <a:r>
              <a:rPr lang="en-US" altLang="zh-CN"/>
              <a:t> token IDs</a:t>
            </a:r>
            <a:r>
              <a:rPr lang="zh-CN" altLang="en-US"/>
              <a:t>。</a:t>
            </a:r>
            <a:endParaRPr lang="zh-CN" altLang="en-US"/>
          </a:p>
          <a:p>
            <a:endParaRPr lang="en-US" altLang="zh-CN"/>
          </a:p>
          <a:p>
            <a:r>
              <a:rPr lang="en-US" altLang="zh-CN" b="1"/>
              <a:t>attention mask</a:t>
            </a:r>
            <a:r>
              <a:rPr lang="zh-CN" altLang="en-US" b="1"/>
              <a:t>，让模型忽略填充位（</a:t>
            </a:r>
            <a:r>
              <a:rPr lang="en-US" altLang="zh-CN" b="1"/>
              <a:t>PAD</a:t>
            </a:r>
            <a:r>
              <a:rPr lang="zh-CN" altLang="en-US" b="1"/>
              <a:t>）。</a:t>
            </a:r>
            <a:endParaRPr lang="zh-CN" altLang="en-US" b="1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29325" y="177165"/>
            <a:ext cx="4954905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b="1">
                <a:sym typeface="+mn-ea"/>
              </a:rPr>
              <a:t>标签向量告诉模型每条短信是否为垃圾，支持监督学习（计算交叉熵</a:t>
            </a:r>
            <a:r>
              <a:rPr lang="en-US" altLang="zh-CN" sz="1400" b="1">
                <a:sym typeface="+mn-ea"/>
              </a:rPr>
              <a:t>/</a:t>
            </a:r>
            <a:r>
              <a:rPr lang="zh-CN" altLang="en-US" sz="1400" b="1">
                <a:sym typeface="+mn-ea"/>
              </a:rPr>
              <a:t>准确率）</a:t>
            </a:r>
            <a:endParaRPr lang="zh-CN" altLang="en-US" sz="1400" b="1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174695"/>
            <a:ext cx="10969200" cy="705600"/>
          </a:xfrm>
        </p:spPr>
        <p:txBody>
          <a:bodyPr/>
          <a:p>
            <a:r>
              <a:rPr lang="en-US" altLang="zh-CN"/>
              <a:t>6.4 </a:t>
            </a:r>
            <a:r>
              <a:rPr lang="zh-CN" altLang="en-US"/>
              <a:t>使用预训练权重初始化模型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  <p:custDataLst>
              <p:tags r:id="rId2"/>
            </p:custDataLst>
          </p:nvPr>
        </p:nvSpPr>
        <p:spPr>
          <a:xfrm>
            <a:off x="608330" y="796290"/>
            <a:ext cx="10968990" cy="5453380"/>
          </a:xfrm>
        </p:spPr>
        <p:txBody>
          <a:bodyPr/>
          <a:p>
            <a:r>
              <a:rPr lang="zh-CN" altLang="en-US" b="1">
                <a:sym typeface="+mn-ea"/>
              </a:rPr>
              <a:t>把第</a:t>
            </a:r>
            <a:r>
              <a:rPr lang="en-US" altLang="zh-CN" b="1">
                <a:sym typeface="+mn-ea"/>
              </a:rPr>
              <a:t> 5 </a:t>
            </a:r>
            <a:r>
              <a:rPr lang="zh-CN" altLang="en-US" b="1">
                <a:sym typeface="+mn-ea"/>
              </a:rPr>
              <a:t>章预训练得到的</a:t>
            </a:r>
            <a:r>
              <a:rPr lang="en-US" altLang="zh-CN" b="1">
                <a:sym typeface="+mn-ea"/>
              </a:rPr>
              <a:t> LLM</a:t>
            </a:r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Foundation Model</a:t>
            </a:r>
            <a:r>
              <a:rPr lang="zh-CN" altLang="en-US" b="1">
                <a:sym typeface="+mn-ea"/>
              </a:rPr>
              <a:t>）装起来并加载权重，为后面的分类微调做准备</a:t>
            </a:r>
            <a:r>
              <a:rPr lang="zh-CN" altLang="en-US">
                <a:sym typeface="+mn-ea"/>
              </a:rPr>
              <a:t>。好处：收敛更快、数据需求更少、效果更稳（对比随机初始化）。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内容占位符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6090" y="1822450"/>
            <a:ext cx="7607300" cy="47593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5880" y="86360"/>
            <a:ext cx="5445760" cy="6163310"/>
          </a:xfrm>
        </p:spPr>
        <p:txBody>
          <a:bodyPr/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现在我们通过复用第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5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章的配置，开始进行模型准备过程：</a:t>
            </a:r>
            <a:endParaRPr lang="zh-CN" altLang="en-US" sz="1400"/>
          </a:p>
          <a:p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586105"/>
            <a:ext cx="5539105" cy="59956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94985" y="86360"/>
            <a:ext cx="6147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接下来，我们从第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5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章下载的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文件中导入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函数。同时，我们还可以复用第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5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章中的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函数，将下载的权重加载到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GPT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模型中：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640" y="586740"/>
            <a:ext cx="6416040" cy="61537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8330" y="274955"/>
            <a:ext cx="10968990" cy="5974715"/>
          </a:xfrm>
        </p:spPr>
        <p:txBody>
          <a:bodyPr/>
          <a:p>
            <a:r>
              <a:rPr lang="zh-CN" altLang="en-US"/>
              <a:t>在将模型权重加载到后，我们使用前面章节的文本生成工具函数，确保模型能够生成连贯的文本：</a:t>
            </a:r>
            <a:r>
              <a:rPr lang="en-US" altLang="zh-CN"/>
              <a:t>GPTModel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1268730"/>
            <a:ext cx="8496300" cy="50768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118815"/>
            <a:ext cx="10969200" cy="705600"/>
          </a:xfrm>
        </p:spPr>
        <p:txBody>
          <a:bodyPr/>
          <a:p>
            <a:r>
              <a:rPr lang="en-US" altLang="zh-CN"/>
              <a:t>6.5 </a:t>
            </a:r>
            <a:r>
              <a:rPr lang="zh-CN" altLang="en-US"/>
              <a:t>添加分类头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764540"/>
            <a:ext cx="10968990" cy="5485130"/>
          </a:xfrm>
        </p:spPr>
        <p:txBody>
          <a:bodyPr/>
          <a:p>
            <a:r>
              <a:rPr lang="zh-CN" altLang="en-US" sz="1400"/>
              <a:t>我们的</a:t>
            </a:r>
            <a:r>
              <a:rPr lang="zh-CN" altLang="en-US" sz="1400" b="1"/>
              <a:t>基础</a:t>
            </a:r>
            <a:r>
              <a:rPr lang="en-US" altLang="zh-CN" sz="1400" b="1"/>
              <a:t> LLM</a:t>
            </a:r>
            <a:r>
              <a:rPr lang="zh-CN" altLang="en-US" sz="1400" b="1"/>
              <a:t>（第</a:t>
            </a:r>
            <a:r>
              <a:rPr lang="en-US" altLang="zh-CN" sz="1400" b="1"/>
              <a:t>4</a:t>
            </a:r>
            <a:r>
              <a:rPr lang="zh-CN" altLang="en-US" sz="1400" b="1"/>
              <a:t>、</a:t>
            </a:r>
            <a:r>
              <a:rPr lang="en-US" altLang="zh-CN" sz="1400" b="1"/>
              <a:t>5</a:t>
            </a:r>
            <a:r>
              <a:rPr lang="zh-CN" altLang="en-US" sz="1400" b="1"/>
              <a:t>章训练的）本来是用来</a:t>
            </a:r>
            <a:r>
              <a:rPr lang="en-US" altLang="zh-CN" sz="1400" b="1"/>
              <a:t> </a:t>
            </a:r>
            <a:r>
              <a:rPr lang="zh-CN" altLang="en-US" sz="1400" b="1"/>
              <a:t>预测下一个词的。</a:t>
            </a:r>
            <a:endParaRPr lang="en-US" altLang="zh-CN" sz="1400"/>
          </a:p>
          <a:p>
            <a:r>
              <a:rPr lang="zh-CN" altLang="en-US" sz="1400"/>
              <a:t>但是现在的任务是</a:t>
            </a:r>
            <a:r>
              <a:rPr lang="en-US" altLang="zh-CN" sz="1400"/>
              <a:t> </a:t>
            </a:r>
            <a:r>
              <a:rPr lang="zh-CN" altLang="en-US" sz="1400"/>
              <a:t>判断一条短信是不是垃圾短信，这是一个</a:t>
            </a:r>
            <a:r>
              <a:rPr lang="zh-CN" altLang="en-US" sz="1400" b="1"/>
              <a:t>二分类任务。</a:t>
            </a:r>
            <a:endParaRPr lang="zh-CN" altLang="en-US" sz="1400"/>
          </a:p>
          <a:p>
            <a:r>
              <a:rPr lang="zh-CN" altLang="en-US" sz="1400"/>
              <a:t>所以，我们要在模型最后再加一小层</a:t>
            </a:r>
            <a:r>
              <a:rPr lang="en-US" altLang="zh-CN" sz="1400"/>
              <a:t>“</a:t>
            </a:r>
            <a:r>
              <a:rPr lang="zh-CN" altLang="en-US" sz="1400"/>
              <a:t>分类器</a:t>
            </a:r>
            <a:r>
              <a:rPr lang="en-US" altLang="zh-CN" sz="1400"/>
              <a:t>”</a:t>
            </a:r>
            <a:r>
              <a:rPr lang="zh-CN" altLang="en-US" sz="1400"/>
              <a:t>，把</a:t>
            </a:r>
            <a:r>
              <a:rPr lang="zh-CN" altLang="en-US" sz="1400" b="1"/>
              <a:t>语言模型的结果转成</a:t>
            </a:r>
            <a:r>
              <a:rPr lang="en-US" altLang="zh-CN" sz="1400" b="1"/>
              <a:t> Spam / Not Spam</a:t>
            </a:r>
            <a:r>
              <a:rPr lang="zh-CN" altLang="en-US" sz="1400" b="1"/>
              <a:t>。</a:t>
            </a:r>
            <a:endParaRPr lang="zh-CN" altLang="en-US" sz="1400"/>
          </a:p>
          <a:p>
            <a:r>
              <a:rPr lang="zh-CN" altLang="en-US" sz="1400"/>
              <a:t> </a:t>
            </a:r>
            <a:r>
              <a:rPr lang="en-US" altLang="zh-CN" sz="1400"/>
              <a:t>                                                               </a:t>
            </a:r>
            <a:endParaRPr lang="zh-CN" altLang="en-US" sz="1400"/>
          </a:p>
          <a:p>
            <a:endParaRPr lang="zh-CN" altLang="en-US" sz="1400"/>
          </a:p>
        </p:txBody>
      </p:sp>
      <p:pic>
        <p:nvPicPr>
          <p:cNvPr id="4" name="内容占位符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350" y="1979930"/>
            <a:ext cx="7733665" cy="4692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32750" y="2063750"/>
            <a:ext cx="3432810" cy="4252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原始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GPT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模型：最后一层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Linear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（全连接层）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768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隐藏维度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50,257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词表大小，用来预测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下一个词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垃圾短信分类不是预测词，而是预测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这条短信的类别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改动：把原来的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Linear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768 </a:t>
            </a:r>
            <a:r>
              <a:rPr lang="en-US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的层，表示两个类别：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= ham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（正常短信）；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= spam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（垃圾短信）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核心：把词预测头换成分类头。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250" y="196215"/>
            <a:ext cx="6583680" cy="6336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78930" y="196215"/>
            <a:ext cx="5294630" cy="6287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/>
              <a:t>GPT </a:t>
            </a:r>
            <a:r>
              <a:rPr lang="zh-CN" altLang="en-US"/>
              <a:t>模型有</a:t>
            </a:r>
            <a:r>
              <a:rPr lang="en-US" altLang="zh-CN"/>
              <a:t> 12 </a:t>
            </a:r>
            <a:r>
              <a:rPr lang="zh-CN" altLang="en-US"/>
              <a:t>个</a:t>
            </a:r>
            <a:r>
              <a:rPr lang="en-US" altLang="zh-CN"/>
              <a:t> Transformer block</a:t>
            </a:r>
            <a:r>
              <a:rPr lang="zh-CN" altLang="en-US"/>
              <a:t>。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/>
              <a:t>我们的做法：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zh-CN" altLang="en-US" b="1"/>
              <a:t>冻结（</a:t>
            </a:r>
            <a:r>
              <a:rPr lang="en-US" altLang="zh-CN" b="1"/>
              <a:t>freeze</a:t>
            </a:r>
            <a:r>
              <a:rPr lang="zh-CN" altLang="en-US" b="1"/>
              <a:t>）</a:t>
            </a:r>
            <a:r>
              <a:rPr lang="zh-CN" altLang="en-US"/>
              <a:t>：把前</a:t>
            </a:r>
            <a:r>
              <a:rPr lang="en-US" altLang="zh-CN"/>
              <a:t> 11 </a:t>
            </a:r>
            <a:r>
              <a:rPr lang="zh-CN" altLang="en-US"/>
              <a:t>层参数设成不更新（</a:t>
            </a:r>
            <a:r>
              <a:rPr lang="en-US" altLang="zh-CN"/>
              <a:t>requires_grad=False</a:t>
            </a:r>
            <a:r>
              <a:rPr lang="zh-CN" altLang="en-US"/>
              <a:t>），训练时它们不参与梯度计算。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 b="1"/>
              <a:t>只训练：</a:t>
            </a:r>
            <a:r>
              <a:rPr lang="zh-CN" altLang="en-US"/>
              <a:t>第</a:t>
            </a:r>
            <a:r>
              <a:rPr lang="en-US" altLang="zh-CN"/>
              <a:t> 12 </a:t>
            </a:r>
            <a:r>
              <a:rPr lang="zh-CN" altLang="en-US"/>
              <a:t>个</a:t>
            </a:r>
            <a:r>
              <a:rPr lang="en-US" altLang="zh-CN"/>
              <a:t> Transformer block</a:t>
            </a:r>
            <a:r>
              <a:rPr lang="zh-CN" altLang="en-US"/>
              <a:t>、最后的</a:t>
            </a:r>
            <a:r>
              <a:rPr lang="en-US" altLang="zh-CN"/>
              <a:t> Layer Normalization</a:t>
            </a:r>
            <a:r>
              <a:rPr lang="zh-CN" altLang="en-US"/>
              <a:t>（层归一化）</a:t>
            </a:r>
            <a:r>
              <a:rPr lang="zh-CN" altLang="en-US"/>
              <a:t>，以及新加的</a:t>
            </a:r>
            <a:r>
              <a:rPr lang="en-US" altLang="zh-CN"/>
              <a:t> </a:t>
            </a:r>
            <a:r>
              <a:rPr lang="zh-CN" altLang="en-US"/>
              <a:t>分类头（</a:t>
            </a:r>
            <a:r>
              <a:rPr lang="en-US" altLang="zh-CN"/>
              <a:t>Linear 768</a:t>
            </a:r>
            <a:r>
              <a:rPr lang="en-US" altLang="en-US"/>
              <a:t>→</a:t>
            </a:r>
            <a:r>
              <a:rPr lang="en-US" altLang="zh-CN"/>
              <a:t>2</a:t>
            </a:r>
            <a:r>
              <a:rPr lang="zh-CN" altLang="en-US"/>
              <a:t>）。</a:t>
            </a:r>
            <a:endParaRPr lang="zh-CN" altLang="en-US"/>
          </a:p>
          <a:p>
            <a:pPr>
              <a:lnSpc>
                <a:spcPct val="140000"/>
              </a:lnSpc>
            </a:pP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/>
              <a:t>一句话：</a:t>
            </a:r>
            <a:r>
              <a:rPr lang="zh-CN" altLang="en-US" b="1"/>
              <a:t>保留</a:t>
            </a:r>
            <a:r>
              <a:rPr lang="en-US" altLang="zh-CN" b="1"/>
              <a:t>“</a:t>
            </a:r>
            <a:r>
              <a:rPr lang="zh-CN" altLang="en-US" b="1"/>
              <a:t>通用语言能力</a:t>
            </a:r>
            <a:r>
              <a:rPr lang="en-US" altLang="zh-CN" b="1"/>
              <a:t>”</a:t>
            </a:r>
            <a:r>
              <a:rPr lang="zh-CN" altLang="en-US" b="1"/>
              <a:t>的大部分层不动，只调最后</a:t>
            </a:r>
            <a:r>
              <a:rPr lang="en-US" altLang="zh-CN" b="1"/>
              <a:t>“</a:t>
            </a:r>
            <a:r>
              <a:rPr lang="zh-CN" altLang="en-US" b="1"/>
              <a:t>离任务最近</a:t>
            </a:r>
            <a:r>
              <a:rPr lang="en-US" altLang="zh-CN" b="1"/>
              <a:t>”</a:t>
            </a:r>
            <a:r>
              <a:rPr lang="zh-CN" altLang="en-US" b="1"/>
              <a:t>的几层，让模型更快、更稳地学会分类。</a:t>
            </a:r>
            <a:endParaRPr lang="zh-CN" altLang="en-US"/>
          </a:p>
          <a:p>
            <a:pPr>
              <a:lnSpc>
                <a:spcPct val="140000"/>
              </a:lnSpc>
            </a:pP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/>
              <a:t>原因：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 b="1"/>
              <a:t>节省计算，避免灾难性遗忘。</a:t>
            </a:r>
            <a:endParaRPr lang="en-US" altLang="zh-CN" b="1"/>
          </a:p>
          <a:p>
            <a:pPr>
              <a:lnSpc>
                <a:spcPct val="140000"/>
              </a:lnSpc>
            </a:pPr>
            <a:r>
              <a:rPr lang="zh-CN" altLang="en-US" b="1"/>
              <a:t>微调只针对任务特化，而不是把整个模型推倒重来。</a:t>
            </a:r>
            <a:endParaRPr lang="zh-CN" altLang="en-US" b="1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550" y="274955"/>
            <a:ext cx="6149975" cy="5974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6660" y="274955"/>
            <a:ext cx="5586730" cy="636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/>
              <a:t>为什么只用</a:t>
            </a:r>
            <a:r>
              <a:rPr lang="en-US" altLang="zh-CN"/>
              <a:t>“</a:t>
            </a:r>
            <a:r>
              <a:rPr lang="zh-CN" altLang="en-US"/>
              <a:t>最后一行（最后</a:t>
            </a:r>
            <a:r>
              <a:rPr lang="en-US" altLang="zh-CN"/>
              <a:t> token</a:t>
            </a:r>
            <a:r>
              <a:rPr lang="zh-CN" altLang="en-US"/>
              <a:t>）</a:t>
            </a:r>
            <a:r>
              <a:rPr lang="en-US" altLang="zh-CN"/>
              <a:t>”</a:t>
            </a:r>
            <a:r>
              <a:rPr lang="zh-CN" altLang="en-US"/>
              <a:t>？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en-US" altLang="zh-CN" b="1"/>
              <a:t>1.</a:t>
            </a:r>
            <a:r>
              <a:rPr lang="zh-CN" altLang="en-US" b="1"/>
              <a:t>信息最全</a:t>
            </a:r>
            <a:endParaRPr lang="en-US" altLang="zh-CN" b="1"/>
          </a:p>
          <a:p>
            <a:pPr>
              <a:lnSpc>
                <a:spcPct val="130000"/>
              </a:lnSpc>
            </a:pPr>
            <a:r>
              <a:rPr lang="en-US" altLang="zh-CN"/>
              <a:t>GPT </a:t>
            </a:r>
            <a:r>
              <a:rPr lang="zh-CN" altLang="en-US"/>
              <a:t>是因果注意力：第</a:t>
            </a:r>
            <a:r>
              <a:rPr lang="en-US" altLang="zh-CN"/>
              <a:t> t </a:t>
            </a:r>
            <a:r>
              <a:rPr lang="zh-CN" altLang="en-US"/>
              <a:t>个</a:t>
            </a:r>
            <a:r>
              <a:rPr lang="en-US" altLang="zh-CN"/>
              <a:t> token </a:t>
            </a:r>
            <a:r>
              <a:rPr lang="zh-CN" altLang="en-US"/>
              <a:t>只能看见前面</a:t>
            </a:r>
            <a:r>
              <a:rPr lang="en-US" altLang="zh-CN"/>
              <a:t> 1..t−1</a:t>
            </a:r>
            <a:r>
              <a:rPr lang="zh-CN" altLang="en-US"/>
              <a:t>。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zh-CN" altLang="en-US"/>
              <a:t>最后一个</a:t>
            </a:r>
            <a:r>
              <a:rPr lang="en-US" altLang="zh-CN"/>
              <a:t> token</a:t>
            </a:r>
            <a:r>
              <a:rPr lang="zh-CN" altLang="en-US"/>
              <a:t>能</a:t>
            </a:r>
            <a:r>
              <a:rPr lang="en-US" altLang="zh-CN"/>
              <a:t>“</a:t>
            </a:r>
            <a:r>
              <a:rPr lang="zh-CN" altLang="en-US"/>
              <a:t>看到</a:t>
            </a:r>
            <a:r>
              <a:rPr lang="en-US" altLang="zh-CN"/>
              <a:t>”</a:t>
            </a:r>
            <a:r>
              <a:rPr lang="zh-CN" altLang="en-US"/>
              <a:t>整条短信的全部上下文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最能代表整句含义。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en-US" altLang="zh-CN" b="1"/>
              <a:t>2.</a:t>
            </a:r>
            <a:r>
              <a:rPr lang="zh-CN" altLang="en-US" b="1"/>
              <a:t>监督最正确</a:t>
            </a:r>
            <a:endParaRPr lang="en-US" altLang="zh-CN" b="1"/>
          </a:p>
          <a:p>
            <a:pPr>
              <a:lnSpc>
                <a:spcPct val="130000"/>
              </a:lnSpc>
            </a:pPr>
            <a:r>
              <a:rPr lang="zh-CN" altLang="en-US"/>
              <a:t>如果把</a:t>
            </a:r>
            <a:r>
              <a:rPr lang="en-US" altLang="zh-CN"/>
              <a:t>“</a:t>
            </a:r>
            <a:r>
              <a:rPr lang="zh-CN" altLang="en-US"/>
              <a:t>垃圾</a:t>
            </a:r>
            <a:r>
              <a:rPr lang="en-US" altLang="zh-CN"/>
              <a:t>/</a:t>
            </a:r>
            <a:r>
              <a:rPr lang="zh-CN" altLang="en-US"/>
              <a:t>正常</a:t>
            </a:r>
            <a:r>
              <a:rPr lang="en-US" altLang="zh-CN"/>
              <a:t>”</a:t>
            </a:r>
            <a:r>
              <a:rPr lang="zh-CN" altLang="en-US"/>
              <a:t>这个整句标签强行作用在前面几行（早期</a:t>
            </a:r>
            <a:r>
              <a:rPr lang="en-US" altLang="zh-CN"/>
              <a:t> token</a:t>
            </a:r>
            <a:r>
              <a:rPr lang="zh-CN" altLang="en-US"/>
              <a:t>）上，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它们其实还没看完后文，等于让模型</a:t>
            </a:r>
            <a:r>
              <a:rPr lang="en-US" altLang="zh-CN"/>
              <a:t>“</a:t>
            </a:r>
            <a:r>
              <a:rPr lang="zh-CN" altLang="en-US"/>
              <a:t>没看全题就交卷</a:t>
            </a:r>
            <a:r>
              <a:rPr lang="en-US" altLang="zh-CN"/>
              <a:t>”</a:t>
            </a:r>
            <a:r>
              <a:rPr lang="zh-CN" altLang="en-US"/>
              <a:t>，会引入噪声监督。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en-US" altLang="zh-CN" b="1"/>
              <a:t>3.</a:t>
            </a:r>
            <a:r>
              <a:rPr lang="zh-CN" altLang="en-US" b="1"/>
              <a:t>训练更稳更省</a:t>
            </a:r>
            <a:endParaRPr lang="en-US" altLang="zh-CN" b="1"/>
          </a:p>
          <a:p>
            <a:pPr>
              <a:lnSpc>
                <a:spcPct val="130000"/>
              </a:lnSpc>
            </a:pPr>
            <a:r>
              <a:rPr lang="zh-CN" altLang="en-US"/>
              <a:t>只在一个位置计算分类损失（最后行），梯度更干净，计算也更省。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8330" y="446405"/>
            <a:ext cx="10968990" cy="5803265"/>
          </a:xfrm>
        </p:spPr>
        <p:txBody>
          <a:bodyPr/>
          <a:p>
            <a:r>
              <a:rPr lang="zh-CN" altLang="en-US"/>
              <a:t>在之前的章节中，我们实现了</a:t>
            </a:r>
            <a:r>
              <a:rPr lang="en-US" altLang="zh-CN"/>
              <a:t> LLM </a:t>
            </a:r>
            <a:r>
              <a:rPr lang="zh-CN" altLang="en-US"/>
              <a:t>的架构，进行了预训练，并学习了如何从外部来源（如</a:t>
            </a:r>
            <a:r>
              <a:rPr lang="en-US" altLang="zh-CN"/>
              <a:t> OpenAI</a:t>
            </a:r>
            <a:r>
              <a:rPr lang="zh-CN" altLang="en-US"/>
              <a:t>）导入预训练权重。本章将在此基础上，通过微调</a:t>
            </a:r>
            <a:r>
              <a:rPr lang="en-US" altLang="zh-CN"/>
              <a:t> LLM </a:t>
            </a:r>
            <a:r>
              <a:rPr lang="zh-CN" altLang="en-US"/>
              <a:t>来完成特定目标任务，比如文本分类（见图</a:t>
            </a:r>
            <a:r>
              <a:rPr lang="en-US" altLang="zh-CN"/>
              <a:t> 6.1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616075"/>
            <a:ext cx="8473440" cy="5015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97850" y="1797050"/>
            <a:ext cx="3326130" cy="5027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阶段</a:t>
            </a:r>
            <a:r>
              <a:rPr lang="en-US" altLang="zh-CN" sz="1600"/>
              <a:t> 1</a:t>
            </a:r>
            <a:r>
              <a:rPr lang="zh-CN" altLang="en-US" sz="1600"/>
              <a:t>：构建</a:t>
            </a:r>
            <a:r>
              <a:rPr lang="en-US" altLang="zh-CN" sz="1600"/>
              <a:t> LLM</a:t>
            </a:r>
            <a:endParaRPr lang="en-US" altLang="zh-CN" sz="1600"/>
          </a:p>
          <a:p>
            <a:r>
              <a:rPr lang="en-US" altLang="zh-CN" sz="1600"/>
              <a:t> (1) </a:t>
            </a:r>
            <a:r>
              <a:rPr lang="zh-CN" altLang="en-US" sz="1600"/>
              <a:t>数据准备与采样</a:t>
            </a:r>
            <a:endParaRPr lang="zh-CN" altLang="en-US" sz="1600"/>
          </a:p>
          <a:p>
            <a:r>
              <a:rPr lang="en-US" altLang="zh-CN" sz="1600"/>
              <a:t> (2) </a:t>
            </a:r>
            <a:r>
              <a:rPr lang="zh-CN" altLang="en-US" sz="1600"/>
              <a:t>注意力机制</a:t>
            </a:r>
            <a:endParaRPr lang="zh-CN" altLang="en-US" sz="1600"/>
          </a:p>
          <a:p>
            <a:r>
              <a:rPr lang="en-US" altLang="zh-CN" sz="1600"/>
              <a:t> (3) LLM </a:t>
            </a:r>
            <a:r>
              <a:rPr lang="zh-CN" altLang="en-US" sz="1600"/>
              <a:t>架构</a:t>
            </a:r>
            <a:endParaRPr lang="zh-CN" altLang="en-US" sz="1600"/>
          </a:p>
          <a:p>
            <a:r>
              <a:rPr lang="en-US" altLang="zh-CN" sz="1600"/>
              <a:t> (4) </a:t>
            </a:r>
            <a:r>
              <a:rPr lang="zh-CN" altLang="en-US" sz="1600"/>
              <a:t>预训练</a:t>
            </a:r>
            <a:endParaRPr lang="zh-CN" altLang="en-US" sz="1600"/>
          </a:p>
          <a:p>
            <a:r>
              <a:rPr lang="en-US" altLang="zh-CN" sz="1600"/>
              <a:t>        </a:t>
            </a:r>
            <a:r>
              <a:rPr lang="en-US" altLang="en-US" sz="1600"/>
              <a:t>↓</a:t>
            </a:r>
            <a:endParaRPr lang="en-US" altLang="en-US" sz="1600"/>
          </a:p>
          <a:p>
            <a:r>
              <a:rPr lang="zh-CN" altLang="en-US" sz="1600"/>
              <a:t>阶段</a:t>
            </a:r>
            <a:r>
              <a:rPr lang="en-US" altLang="zh-CN" sz="1600"/>
              <a:t> 2</a:t>
            </a:r>
            <a:r>
              <a:rPr lang="zh-CN" altLang="en-US" sz="1600"/>
              <a:t>：基础模型</a:t>
            </a:r>
            <a:endParaRPr lang="zh-CN" altLang="en-US" sz="1600"/>
          </a:p>
          <a:p>
            <a:r>
              <a:rPr lang="en-US" altLang="zh-CN" sz="1600"/>
              <a:t> (5) </a:t>
            </a:r>
            <a:r>
              <a:rPr lang="zh-CN" altLang="en-US" sz="1600"/>
              <a:t>训练循环</a:t>
            </a:r>
            <a:endParaRPr lang="zh-CN" altLang="en-US" sz="1600"/>
          </a:p>
          <a:p>
            <a:r>
              <a:rPr lang="en-US" altLang="zh-CN" sz="1600"/>
              <a:t> (6) </a:t>
            </a:r>
            <a:r>
              <a:rPr lang="zh-CN" altLang="en-US" sz="1600"/>
              <a:t>模型评估</a:t>
            </a:r>
            <a:endParaRPr lang="zh-CN" altLang="en-US" sz="1600"/>
          </a:p>
          <a:p>
            <a:r>
              <a:rPr lang="en-US" altLang="zh-CN" sz="1600"/>
              <a:t> (7) </a:t>
            </a:r>
            <a:r>
              <a:rPr lang="zh-CN" altLang="en-US" sz="1600"/>
              <a:t>加载预训练权重</a:t>
            </a:r>
            <a:endParaRPr lang="zh-CN" altLang="en-US" sz="1600"/>
          </a:p>
          <a:p>
            <a:r>
              <a:rPr lang="en-US" altLang="zh-CN" sz="1600"/>
              <a:t>        </a:t>
            </a:r>
            <a:r>
              <a:rPr lang="en-US" altLang="en-US" sz="1600"/>
              <a:t>↓</a:t>
            </a:r>
            <a:endParaRPr lang="en-US" altLang="en-US" sz="1600"/>
          </a:p>
          <a:p>
            <a:r>
              <a:rPr lang="zh-CN" altLang="en-US" sz="1600"/>
              <a:t>阶段</a:t>
            </a:r>
            <a:r>
              <a:rPr lang="en-US" altLang="zh-CN" sz="1600"/>
              <a:t> 3</a:t>
            </a:r>
            <a:r>
              <a:rPr lang="zh-CN" altLang="en-US" sz="1600"/>
              <a:t>：应用与微调</a:t>
            </a:r>
            <a:endParaRPr lang="zh-CN" altLang="en-US" sz="1600"/>
          </a:p>
          <a:p>
            <a:r>
              <a:rPr lang="en-US" altLang="zh-CN" sz="1600"/>
              <a:t> (8) </a:t>
            </a:r>
            <a:r>
              <a:rPr lang="zh-CN" altLang="en-US" sz="1600"/>
              <a:t>微调</a:t>
            </a:r>
            <a:r>
              <a:rPr lang="en-US" altLang="zh-CN" sz="1600"/>
              <a:t> </a:t>
            </a:r>
            <a:r>
              <a:rPr lang="en-US" altLang="en-US" sz="1600"/>
              <a:t>→</a:t>
            </a:r>
            <a:r>
              <a:rPr lang="en-US" altLang="zh-CN" sz="1600"/>
              <a:t> </a:t>
            </a:r>
            <a:r>
              <a:rPr lang="zh-CN" altLang="en-US" sz="1600"/>
              <a:t>分类器（使用带类别标签的数据集）</a:t>
            </a:r>
            <a:endParaRPr lang="zh-CN" altLang="en-US" sz="1600"/>
          </a:p>
          <a:p>
            <a:r>
              <a:rPr lang="en-US" altLang="zh-CN" sz="1600"/>
              <a:t> (9) </a:t>
            </a:r>
            <a:r>
              <a:rPr lang="zh-CN" altLang="en-US" sz="1600"/>
              <a:t>微调</a:t>
            </a:r>
            <a:r>
              <a:rPr lang="en-US" altLang="zh-CN" sz="1600"/>
              <a:t> </a:t>
            </a:r>
            <a:r>
              <a:rPr lang="en-US" altLang="en-US" sz="1600"/>
              <a:t>→</a:t>
            </a:r>
            <a:r>
              <a:rPr lang="en-US" altLang="zh-CN" sz="1600"/>
              <a:t> </a:t>
            </a:r>
            <a:r>
              <a:rPr lang="zh-CN" altLang="en-US" sz="1600"/>
              <a:t>个人助手（使用指令数据集）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7931785" y="4417695"/>
            <a:ext cx="3870325" cy="9436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5595" y="370205"/>
            <a:ext cx="5114290" cy="59582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01690" y="370840"/>
            <a:ext cx="5626100" cy="5619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90000"/>
              </a:lnSpc>
            </a:pPr>
            <a:r>
              <a:rPr lang="zh-CN" altLang="en-US"/>
              <a:t>在图</a:t>
            </a:r>
            <a:r>
              <a:rPr lang="en-US" altLang="zh-CN"/>
              <a:t> 6.12 </a:t>
            </a:r>
            <a:r>
              <a:rPr lang="zh-CN" altLang="en-US"/>
              <a:t>所示的</a:t>
            </a:r>
            <a:r>
              <a:rPr lang="zh-CN" altLang="en-US" b="1"/>
              <a:t>因果注意力掩码</a:t>
            </a:r>
            <a:r>
              <a:rPr lang="zh-CN" altLang="en-US"/>
              <a:t>设置中，</a:t>
            </a:r>
            <a:r>
              <a:rPr lang="zh-CN" altLang="en-US" b="1"/>
              <a:t>序列中的最后一个</a:t>
            </a:r>
            <a:r>
              <a:rPr lang="en-US" altLang="zh-CN" b="1"/>
              <a:t> token </a:t>
            </a:r>
            <a:r>
              <a:rPr lang="zh-CN" altLang="en-US" b="1"/>
              <a:t>聚合了所有前面</a:t>
            </a:r>
            <a:r>
              <a:rPr lang="en-US" altLang="zh-CN" b="1"/>
              <a:t> token </a:t>
            </a:r>
            <a:r>
              <a:rPr lang="zh-CN" altLang="en-US" b="1"/>
              <a:t>的信息。</a:t>
            </a:r>
            <a:r>
              <a:rPr lang="zh-CN" altLang="en-US"/>
              <a:t>因此，在垃圾短信分类任务的微调过程中，我们会重点关注这个最后的</a:t>
            </a:r>
            <a:r>
              <a:rPr lang="en-US" altLang="zh-CN"/>
              <a:t> token</a:t>
            </a:r>
            <a:r>
              <a:rPr lang="zh-CN" altLang="en-US"/>
              <a:t>。</a:t>
            </a:r>
            <a:endParaRPr lang="zh-CN" altLang="en-US"/>
          </a:p>
          <a:p>
            <a:pPr>
              <a:lnSpc>
                <a:spcPct val="190000"/>
              </a:lnSpc>
            </a:pPr>
            <a:endParaRPr lang="zh-CN" altLang="en-US"/>
          </a:p>
          <a:p>
            <a:pPr>
              <a:lnSpc>
                <a:spcPct val="190000"/>
              </a:lnSpc>
            </a:pPr>
            <a:endParaRPr lang="en-US" altLang="zh-CN"/>
          </a:p>
          <a:p>
            <a:pPr>
              <a:lnSpc>
                <a:spcPct val="190000"/>
              </a:lnSpc>
            </a:pPr>
            <a:endParaRPr lang="en-US" altLang="zh-CN"/>
          </a:p>
          <a:p>
            <a:pPr>
              <a:lnSpc>
                <a:spcPct val="190000"/>
              </a:lnSpc>
            </a:pPr>
            <a:endParaRPr lang="zh-CN" altLang="en-US"/>
          </a:p>
          <a:p>
            <a:pPr>
              <a:lnSpc>
                <a:spcPct val="190000"/>
              </a:lnSpc>
            </a:pPr>
            <a:r>
              <a:rPr lang="zh-CN" altLang="en-US"/>
              <a:t>在修改模型后，接下来将详细介绍如何将最后一个</a:t>
            </a:r>
            <a:r>
              <a:rPr lang="en-US" altLang="zh-CN"/>
              <a:t> token </a:t>
            </a:r>
            <a:r>
              <a:rPr lang="zh-CN" altLang="en-US"/>
              <a:t>转换为分类标签预测，并计算模型的初始预测准确率。之后，我们将在后续部分对模型进行垃圾短信分类任务的微调。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690" y="2853055"/>
            <a:ext cx="5309235" cy="127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6.6 </a:t>
            </a:r>
            <a:r>
              <a:rPr lang="zh-CN" altLang="en-US"/>
              <a:t>计算分类损失和准确率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1490345"/>
            <a:ext cx="6308725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24700" y="149225"/>
            <a:ext cx="4544695" cy="6348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/>
              <a:t>本章到目前为止，我们已完成了</a:t>
            </a:r>
            <a:r>
              <a:rPr lang="zh-CN" altLang="en-US" b="1"/>
              <a:t>数据集准备</a:t>
            </a:r>
            <a:r>
              <a:rPr lang="zh-CN" altLang="en-US"/>
              <a:t>、</a:t>
            </a:r>
            <a:r>
              <a:rPr lang="zh-CN" altLang="en-US" b="1"/>
              <a:t>预训练模型的加载</a:t>
            </a:r>
            <a:r>
              <a:rPr lang="zh-CN" altLang="en-US"/>
              <a:t>，以及</a:t>
            </a:r>
            <a:r>
              <a:rPr lang="zh-CN" altLang="en-US" b="1"/>
              <a:t>对模型进行分类微调的修改</a:t>
            </a:r>
            <a:r>
              <a:rPr lang="zh-CN" altLang="en-US"/>
              <a:t>。在微调正式开始前，还剩下一小部分工作：实现微调过程中使用的模型评估函数（如图</a:t>
            </a:r>
            <a:r>
              <a:rPr lang="en-US" altLang="zh-CN"/>
              <a:t> 6.13 </a:t>
            </a:r>
            <a:r>
              <a:rPr lang="zh-CN" altLang="en-US"/>
              <a:t>所示）。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30" y="3067685"/>
            <a:ext cx="5384800" cy="7232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3070" y="282575"/>
            <a:ext cx="9966325" cy="3962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070" y="4244975"/>
            <a:ext cx="5662930" cy="2428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/>
              <a:t>①</a:t>
            </a:r>
            <a:r>
              <a:rPr lang="en-US" altLang="zh-CN" b="1"/>
              <a:t> </a:t>
            </a:r>
            <a:r>
              <a:rPr lang="zh-CN" altLang="en-US" b="1"/>
              <a:t>模型的输出（</a:t>
            </a:r>
            <a:r>
              <a:rPr lang="en-US" altLang="zh-CN" b="1"/>
              <a:t>logits</a:t>
            </a:r>
            <a:r>
              <a:rPr lang="zh-CN" altLang="en-US" b="1"/>
              <a:t>）</a:t>
            </a:r>
            <a:endParaRPr lang="en-US" altLang="zh-CN"/>
          </a:p>
          <a:p>
            <a:r>
              <a:rPr lang="zh-CN" altLang="en-US"/>
              <a:t>输入一句话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模型最后一个</a:t>
            </a:r>
            <a:r>
              <a:rPr lang="en-US" altLang="zh-CN"/>
              <a:t> token </a:t>
            </a:r>
            <a:r>
              <a:rPr lang="zh-CN" altLang="en-US"/>
              <a:t>会输出</a:t>
            </a:r>
            <a:r>
              <a:rPr lang="en-US" altLang="zh-CN"/>
              <a:t> 2 </a:t>
            </a:r>
            <a:r>
              <a:rPr lang="zh-CN" altLang="en-US"/>
              <a:t>个数（</a:t>
            </a:r>
            <a:r>
              <a:rPr lang="en-US" altLang="zh-CN"/>
              <a:t>logits</a:t>
            </a:r>
            <a:r>
              <a:rPr lang="zh-CN" altLang="en-US"/>
              <a:t>），分别代表：</a:t>
            </a:r>
            <a:endParaRPr lang="en-US" altLang="zh-CN"/>
          </a:p>
          <a:p>
            <a:r>
              <a:rPr lang="zh-CN" altLang="en-US"/>
              <a:t>位置</a:t>
            </a:r>
            <a:r>
              <a:rPr lang="en-US" altLang="zh-CN"/>
              <a:t> 0</a:t>
            </a:r>
            <a:r>
              <a:rPr lang="zh-CN" altLang="en-US"/>
              <a:t>：非垃圾短信</a:t>
            </a:r>
            <a:r>
              <a:rPr lang="en-US" altLang="zh-CN"/>
              <a:t> (not spam) </a:t>
            </a:r>
            <a:r>
              <a:rPr lang="zh-CN" altLang="en-US"/>
              <a:t>的分数</a:t>
            </a:r>
            <a:endParaRPr lang="en-US" altLang="zh-CN"/>
          </a:p>
          <a:p>
            <a:r>
              <a:rPr lang="zh-CN" altLang="en-US"/>
              <a:t>位置</a:t>
            </a:r>
            <a:r>
              <a:rPr lang="en-US" altLang="zh-CN"/>
              <a:t> 1</a:t>
            </a:r>
            <a:r>
              <a:rPr lang="zh-CN" altLang="en-US"/>
              <a:t>：垃圾短信</a:t>
            </a:r>
            <a:r>
              <a:rPr lang="en-US" altLang="zh-CN"/>
              <a:t> (spam) </a:t>
            </a:r>
            <a:r>
              <a:rPr lang="zh-CN" altLang="en-US"/>
              <a:t>的分数</a:t>
            </a:r>
            <a:endParaRPr lang="en-US" altLang="zh-CN"/>
          </a:p>
          <a:p>
            <a:r>
              <a:rPr lang="zh-CN" altLang="en-US"/>
              <a:t>例如：</a:t>
            </a:r>
            <a:endParaRPr lang="en-US" altLang="zh-CN"/>
          </a:p>
          <a:p>
            <a:r>
              <a:rPr lang="en-US" altLang="zh-CN"/>
              <a:t>“You won the lottery” </a:t>
            </a:r>
            <a:r>
              <a:rPr lang="en-US" altLang="en-US"/>
              <a:t>→</a:t>
            </a:r>
            <a:r>
              <a:rPr lang="en-US" altLang="zh-CN"/>
              <a:t> [3.5983, -3.9902]                 “Do you have time” </a:t>
            </a:r>
            <a:r>
              <a:rPr lang="en-US" altLang="en-US"/>
              <a:t>→</a:t>
            </a:r>
            <a:r>
              <a:rPr lang="en-US" altLang="zh-CN"/>
              <a:t> [-3.9846, 5.2940]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44975"/>
            <a:ext cx="5767070" cy="1319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8330" y="259715"/>
            <a:ext cx="6510020" cy="5989955"/>
          </a:xfrm>
        </p:spPr>
        <p:txBody>
          <a:bodyPr/>
          <a:p>
            <a:r>
              <a:rPr lang="en-US" altLang="en-US" sz="1400" b="1"/>
              <a:t>②</a:t>
            </a:r>
            <a:r>
              <a:rPr lang="en-US" altLang="zh-CN" sz="1400" b="1"/>
              <a:t> </a:t>
            </a:r>
            <a:r>
              <a:rPr lang="zh-CN" altLang="en-US" sz="1400" b="1"/>
              <a:t>转换为概率（</a:t>
            </a:r>
            <a:r>
              <a:rPr lang="en-US" altLang="zh-CN" sz="1400" b="1"/>
              <a:t>softmax</a:t>
            </a:r>
            <a:r>
              <a:rPr lang="zh-CN" altLang="en-US" sz="1400" b="1"/>
              <a:t>）</a:t>
            </a:r>
            <a:endParaRPr lang="en-US" altLang="zh-CN" sz="1400"/>
          </a:p>
          <a:p>
            <a:r>
              <a:rPr lang="zh-CN" altLang="en-US" sz="1400"/>
              <a:t>因为</a:t>
            </a:r>
            <a:r>
              <a:rPr lang="en-US" altLang="zh-CN" sz="1400"/>
              <a:t> logits </a:t>
            </a:r>
            <a:r>
              <a:rPr lang="zh-CN" altLang="en-US" sz="1400"/>
              <a:t>只是原始分数，还没归一化。</a:t>
            </a:r>
            <a:endParaRPr lang="en-US" altLang="zh-CN" sz="1400"/>
          </a:p>
          <a:p>
            <a:r>
              <a:rPr lang="zh-CN" altLang="en-US" sz="1400"/>
              <a:t>用</a:t>
            </a:r>
            <a:r>
              <a:rPr lang="en-US" altLang="zh-CN" sz="1400"/>
              <a:t> softmax </a:t>
            </a:r>
            <a:r>
              <a:rPr lang="zh-CN" altLang="en-US" sz="1400"/>
              <a:t>转换成概率：</a:t>
            </a:r>
            <a:endParaRPr lang="en-US" altLang="zh-CN" sz="1400"/>
          </a:p>
          <a:p>
            <a:r>
              <a:rPr lang="en-US" altLang="zh-CN" sz="1400"/>
              <a:t>[3.5983, -3.9902] </a:t>
            </a:r>
            <a:r>
              <a:rPr lang="en-US" altLang="en-US" sz="1400"/>
              <a:t>→</a:t>
            </a:r>
            <a:r>
              <a:rPr lang="en-US" altLang="zh-CN" sz="1400"/>
              <a:t> [0.99, 0.01] </a:t>
            </a:r>
            <a:r>
              <a:rPr lang="zh-CN" altLang="en-US" sz="1400"/>
              <a:t>（几乎肯定是</a:t>
            </a:r>
            <a:r>
              <a:rPr lang="en-US" altLang="zh-CN" sz="1400"/>
              <a:t> not spam</a:t>
            </a:r>
            <a:r>
              <a:rPr lang="zh-CN" altLang="en-US" sz="1400"/>
              <a:t>）</a:t>
            </a:r>
            <a:endParaRPr lang="en-US" altLang="zh-CN" sz="1400"/>
          </a:p>
          <a:p>
            <a:r>
              <a:rPr lang="en-US" altLang="zh-CN" sz="1400"/>
              <a:t>[-3.9846, 5.2940] </a:t>
            </a:r>
            <a:r>
              <a:rPr lang="en-US" altLang="en-US" sz="1400"/>
              <a:t>→</a:t>
            </a:r>
            <a:r>
              <a:rPr lang="en-US" altLang="zh-CN" sz="1400"/>
              <a:t> [0.01, 0.99] </a:t>
            </a:r>
            <a:r>
              <a:rPr lang="zh-CN" altLang="en-US" sz="1400"/>
              <a:t>（几乎肯定是</a:t>
            </a:r>
            <a:r>
              <a:rPr lang="en-US" altLang="zh-CN" sz="1400"/>
              <a:t> spam</a:t>
            </a:r>
            <a:r>
              <a:rPr lang="zh-CN" altLang="en-US" sz="1400"/>
              <a:t>）</a:t>
            </a:r>
            <a:endParaRPr lang="zh-CN" altLang="en-US" sz="1400"/>
          </a:p>
          <a:p>
            <a:endParaRPr lang="zh-CN" altLang="en-US" sz="1400"/>
          </a:p>
        </p:txBody>
      </p:sp>
      <p:pic>
        <p:nvPicPr>
          <p:cNvPr id="4" name="内容占位符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8150" y="2625725"/>
            <a:ext cx="6031865" cy="4097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0015" y="260350"/>
            <a:ext cx="5563870" cy="2364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70000"/>
              </a:lnSpc>
            </a:pPr>
            <a:r>
              <a:rPr lang="en-US" altLang="en-US" sz="1400" b="1"/>
              <a:t>③</a:t>
            </a:r>
            <a:r>
              <a:rPr lang="en-US" altLang="zh-CN" sz="1400" b="1"/>
              <a:t> </a:t>
            </a:r>
            <a:r>
              <a:rPr lang="zh-CN" altLang="en-US" sz="1400" b="1"/>
              <a:t>得到预测标签（</a:t>
            </a:r>
            <a:r>
              <a:rPr lang="en-US" altLang="zh-CN" sz="1400" b="1"/>
              <a:t>argmax</a:t>
            </a:r>
            <a:r>
              <a:rPr lang="zh-CN" altLang="en-US" sz="1400" b="1"/>
              <a:t>）</a:t>
            </a:r>
            <a:endParaRPr lang="en-US" altLang="zh-CN" sz="1400" b="1"/>
          </a:p>
          <a:p>
            <a:pPr>
              <a:lnSpc>
                <a:spcPct val="170000"/>
              </a:lnSpc>
            </a:pPr>
            <a:r>
              <a:rPr lang="zh-CN" altLang="en-US" sz="1400"/>
              <a:t>在两个概率里选最大的那个：</a:t>
            </a:r>
            <a:r>
              <a:rPr lang="en-US" altLang="zh-CN" sz="1400"/>
              <a:t>0 </a:t>
            </a:r>
            <a:r>
              <a:rPr lang="en-US" altLang="en-US" sz="1400"/>
              <a:t>→</a:t>
            </a:r>
            <a:r>
              <a:rPr lang="en-US" altLang="zh-CN" sz="1400"/>
              <a:t> not spam</a:t>
            </a:r>
            <a:r>
              <a:rPr lang="zh-CN" altLang="en-US" sz="1400"/>
              <a:t>；</a:t>
            </a:r>
            <a:r>
              <a:rPr lang="en-US" altLang="zh-CN" sz="1400"/>
              <a:t>1 </a:t>
            </a:r>
            <a:r>
              <a:rPr lang="en-US" altLang="en-US" sz="1400"/>
              <a:t>→</a:t>
            </a:r>
            <a:r>
              <a:rPr lang="en-US" altLang="zh-CN" sz="1400"/>
              <a:t> spam</a:t>
            </a:r>
            <a:endParaRPr lang="en-US" altLang="zh-CN" sz="1400"/>
          </a:p>
          <a:p>
            <a:pPr>
              <a:lnSpc>
                <a:spcPct val="170000"/>
              </a:lnSpc>
            </a:pPr>
            <a:r>
              <a:rPr lang="zh-CN" altLang="en-US" sz="1400"/>
              <a:t>例如：</a:t>
            </a:r>
            <a:r>
              <a:rPr lang="en-US" altLang="zh-CN" sz="1400"/>
              <a:t>“You won the lottery” </a:t>
            </a:r>
            <a:r>
              <a:rPr lang="en-US" altLang="en-US" sz="1400"/>
              <a:t>→</a:t>
            </a:r>
            <a:r>
              <a:rPr lang="en-US" altLang="zh-CN" sz="1400"/>
              <a:t> </a:t>
            </a:r>
            <a:r>
              <a:rPr lang="zh-CN" altLang="en-US" sz="1400"/>
              <a:t>预测标签</a:t>
            </a:r>
            <a:r>
              <a:rPr lang="en-US" altLang="zh-CN" sz="1400"/>
              <a:t> 0 (not spam)</a:t>
            </a:r>
            <a:endParaRPr lang="en-US" altLang="zh-CN" sz="1400"/>
          </a:p>
          <a:p>
            <a:pPr>
              <a:lnSpc>
                <a:spcPct val="170000"/>
              </a:lnSpc>
            </a:pPr>
            <a:r>
              <a:rPr lang="en-US" altLang="zh-CN" sz="1400"/>
              <a:t>“Do you have time” </a:t>
            </a:r>
            <a:r>
              <a:rPr lang="en-US" altLang="en-US" sz="1400"/>
              <a:t>→</a:t>
            </a:r>
            <a:r>
              <a:rPr lang="en-US" altLang="zh-CN" sz="1400"/>
              <a:t> </a:t>
            </a:r>
            <a:r>
              <a:rPr lang="zh-CN" altLang="en-US" sz="1400"/>
              <a:t>预测标签</a:t>
            </a:r>
            <a:r>
              <a:rPr lang="en-US" altLang="zh-CN" sz="1400"/>
              <a:t> 1 (spam)</a:t>
            </a:r>
            <a:endParaRPr lang="en-US" altLang="zh-CN" sz="1400"/>
          </a:p>
          <a:p>
            <a:pPr>
              <a:lnSpc>
                <a:spcPct val="170000"/>
              </a:lnSpc>
            </a:pPr>
            <a:r>
              <a:rPr lang="zh-CN" altLang="en-US" sz="1400"/>
              <a:t>注意：因为模型还没训练好，它可能会把标签预测错（比如把正常短信判成垃圾短信）。</a:t>
            </a:r>
            <a:endParaRPr lang="zh-CN" altLang="en-US" sz="1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015" y="2625725"/>
            <a:ext cx="5469255" cy="2004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8330" y="275590"/>
            <a:ext cx="10968990" cy="5974080"/>
          </a:xfrm>
        </p:spPr>
        <p:txBody>
          <a:bodyPr>
            <a:normAutofit/>
          </a:bodyPr>
          <a:p>
            <a:r>
              <a:rPr lang="en-US" altLang="en-US" b="1"/>
              <a:t>④</a:t>
            </a:r>
            <a:r>
              <a:rPr lang="en-US" altLang="zh-CN" b="1"/>
              <a:t> </a:t>
            </a:r>
            <a:r>
              <a:rPr lang="zh-CN" altLang="en-US" b="1"/>
              <a:t>计算损失（分类误差）</a:t>
            </a:r>
            <a:r>
              <a:rPr lang="zh-CN" altLang="en-US" b="1">
                <a:sym typeface="+mn-ea"/>
              </a:rPr>
              <a:t>损失衡量了</a:t>
            </a:r>
            <a:r>
              <a:rPr lang="en-US" altLang="zh-CN" b="1">
                <a:sym typeface="+mn-ea"/>
              </a:rPr>
              <a:t>“</a:t>
            </a:r>
            <a:r>
              <a:rPr lang="zh-CN" altLang="en-US" b="1">
                <a:sym typeface="+mn-ea"/>
              </a:rPr>
              <a:t>模型猜得有多准</a:t>
            </a:r>
            <a:r>
              <a:rPr lang="en-US" altLang="zh-CN" b="1">
                <a:sym typeface="+mn-ea"/>
              </a:rPr>
              <a:t>”</a:t>
            </a:r>
            <a:r>
              <a:rPr lang="zh-CN" altLang="en-US" b="1">
                <a:sym typeface="+mn-ea"/>
              </a:rPr>
              <a:t>。</a:t>
            </a:r>
            <a:endParaRPr lang="en-US" altLang="zh-CN" b="1"/>
          </a:p>
          <a:p>
            <a:r>
              <a:rPr lang="zh-CN" altLang="en-US"/>
              <a:t>我们需要比较：模型预测的概率分布（</a:t>
            </a:r>
            <a:r>
              <a:rPr lang="en-US" altLang="zh-CN"/>
              <a:t>softmax</a:t>
            </a:r>
            <a:r>
              <a:rPr lang="zh-CN" altLang="en-US"/>
              <a:t>结果）；真实标签（</a:t>
            </a:r>
            <a:r>
              <a:rPr lang="en-US" altLang="zh-CN"/>
              <a:t>0 </a:t>
            </a:r>
            <a:r>
              <a:rPr lang="zh-CN" altLang="en-US"/>
              <a:t>或</a:t>
            </a:r>
            <a:r>
              <a:rPr lang="en-US" altLang="zh-CN"/>
              <a:t> 1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zh-CN" altLang="en-US"/>
              <a:t>交叉熵损失</a:t>
            </a:r>
            <a:r>
              <a:rPr lang="en-US" altLang="zh-CN"/>
              <a:t> (CrossEntropyLoss)</a:t>
            </a:r>
            <a:r>
              <a:rPr lang="zh-CN" altLang="en-US"/>
              <a:t>：如果真实标签是</a:t>
            </a:r>
            <a:r>
              <a:rPr lang="en-US" altLang="zh-CN"/>
              <a:t> 0</a:t>
            </a:r>
            <a:r>
              <a:rPr lang="zh-CN" altLang="en-US"/>
              <a:t>，而模型给</a:t>
            </a:r>
            <a:r>
              <a:rPr lang="en-US" altLang="zh-CN"/>
              <a:t> 0 </a:t>
            </a:r>
            <a:r>
              <a:rPr lang="zh-CN" altLang="en-US"/>
              <a:t>的概率很高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损失小。</a:t>
            </a:r>
            <a:endParaRPr lang="en-US" altLang="zh-CN"/>
          </a:p>
          <a:p>
            <a:r>
              <a:rPr lang="zh-CN" altLang="en-US"/>
              <a:t>如果模型给错类的概率高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损失大。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8150" y="2413000"/>
            <a:ext cx="6031865" cy="4097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04000" y="241300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⑤</a:t>
            </a:r>
            <a:r>
              <a:rPr lang="en-US" altLang="zh-CN" b="1"/>
              <a:t> </a:t>
            </a:r>
            <a:r>
              <a:rPr lang="zh-CN" altLang="en-US" b="1"/>
              <a:t>计算准确率（</a:t>
            </a:r>
            <a:r>
              <a:rPr lang="en-US" altLang="zh-CN" b="1"/>
              <a:t>Accuracy</a:t>
            </a:r>
            <a:r>
              <a:rPr lang="zh-CN" altLang="en-US" b="1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准确率</a:t>
            </a:r>
            <a:r>
              <a:rPr lang="en-US" altLang="zh-CN"/>
              <a:t> = </a:t>
            </a:r>
            <a:r>
              <a:rPr lang="zh-CN" altLang="en-US"/>
              <a:t>预测正确的条数</a:t>
            </a:r>
            <a:r>
              <a:rPr lang="en-US" altLang="zh-CN"/>
              <a:t> </a:t>
            </a:r>
            <a:r>
              <a:rPr lang="" altLang="en-US"/>
              <a:t>÷</a:t>
            </a:r>
            <a:r>
              <a:rPr lang="en-US" altLang="zh-CN"/>
              <a:t> </a:t>
            </a:r>
            <a:r>
              <a:rPr lang="zh-CN" altLang="en-US"/>
              <a:t>总条数。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例如：在</a:t>
            </a:r>
            <a:r>
              <a:rPr lang="en-US" altLang="zh-CN"/>
              <a:t> 100 </a:t>
            </a:r>
            <a:r>
              <a:rPr lang="zh-CN" altLang="en-US"/>
              <a:t>条短信里预测对了</a:t>
            </a:r>
            <a:r>
              <a:rPr lang="en-US" altLang="zh-CN"/>
              <a:t> 80 </a:t>
            </a:r>
            <a:r>
              <a:rPr lang="zh-CN" altLang="en-US"/>
              <a:t>条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准确率</a:t>
            </a:r>
            <a:r>
              <a:rPr lang="en-US" altLang="zh-CN"/>
              <a:t> = 80%</a:t>
            </a:r>
            <a:r>
              <a:rPr lang="zh-CN" altLang="en-US"/>
              <a:t>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174060"/>
            <a:ext cx="10969200" cy="705600"/>
          </a:xfrm>
        </p:spPr>
        <p:txBody>
          <a:bodyPr/>
          <a:p>
            <a:r>
              <a:rPr lang="en-US" altLang="zh-CN"/>
              <a:t>6.7 </a:t>
            </a:r>
            <a:r>
              <a:rPr lang="zh-CN" altLang="en-US"/>
              <a:t>使用监督数据对模型进行微调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2875" y="1786890"/>
            <a:ext cx="5191760" cy="492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635" y="1786890"/>
            <a:ext cx="6707505" cy="50711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3560" y="879475"/>
            <a:ext cx="11118215" cy="828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40000"/>
              </a:lnSpc>
            </a:pPr>
            <a:r>
              <a:rPr lang="zh-CN" altLang="en-US" sz="1400"/>
              <a:t>在本节中，</a:t>
            </a:r>
            <a:r>
              <a:rPr lang="zh-CN" altLang="en-US" sz="1400" b="1"/>
              <a:t>我们定义并使用训练函数，对预训练的</a:t>
            </a:r>
            <a:r>
              <a:rPr lang="en-US" altLang="zh-CN" sz="1400" b="1"/>
              <a:t> LLM </a:t>
            </a:r>
            <a:r>
              <a:rPr lang="zh-CN" altLang="en-US" sz="1400" b="1"/>
              <a:t>进行微调，以提升其垃圾短信分类的准确率。</a:t>
            </a:r>
            <a:r>
              <a:rPr lang="zh-CN" altLang="en-US" sz="1400"/>
              <a:t>训练循环的整体结构与第</a:t>
            </a:r>
            <a:r>
              <a:rPr lang="en-US" altLang="zh-CN" sz="1400"/>
              <a:t> 5 </a:t>
            </a:r>
            <a:r>
              <a:rPr lang="zh-CN" altLang="en-US" sz="1400"/>
              <a:t>章中的相同（详见图</a:t>
            </a:r>
            <a:r>
              <a:rPr lang="en-US" altLang="zh-CN" sz="1400"/>
              <a:t> 6.15</a:t>
            </a:r>
            <a:r>
              <a:rPr lang="zh-CN" altLang="en-US" sz="1400"/>
              <a:t>），唯一的区别在于，这里计算的是分类准确率，而不是通过生成文本来评估模型。</a:t>
            </a:r>
            <a:endParaRPr lang="zh-CN" altLang="en-US" sz="1400"/>
          </a:p>
          <a:p>
            <a:endParaRPr lang="en-US" altLang="zh-CN"/>
          </a:p>
          <a:p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58750" y="3713480"/>
            <a:ext cx="5809615" cy="2816225"/>
          </a:xfrm>
        </p:spPr>
        <p:txBody>
          <a:bodyPr>
            <a:normAutofit lnSpcReduction="20000"/>
          </a:bodyPr>
          <a:p>
            <a:pPr>
              <a:lnSpc>
                <a:spcPct val="22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6.16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损失曲线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    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2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训练损失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&amp;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验证损失在前面快速下降，说明模型在学习；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2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后面两条曲线保持接近，说明模型没有过拟合。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" y="0"/>
            <a:ext cx="5823585" cy="3639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95" y="0"/>
            <a:ext cx="5903595" cy="3713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68695" y="3713480"/>
            <a:ext cx="5814695" cy="2815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22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6.17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准确率曲线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2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训练准确率和验证准确率同时上升，最后接近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100%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2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两条线几乎重合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→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模型学得好，也能在新数据上表现好。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" y="70"/>
            <a:ext cx="10969200" cy="705600"/>
          </a:xfrm>
        </p:spPr>
        <p:txBody>
          <a:bodyPr/>
          <a:p>
            <a:r>
              <a:rPr lang="en-US" altLang="zh-CN"/>
              <a:t>6.8 </a:t>
            </a:r>
            <a:r>
              <a:rPr lang="zh-CN" altLang="en-US"/>
              <a:t>将</a:t>
            </a:r>
            <a:r>
              <a:rPr lang="en-US" altLang="zh-CN"/>
              <a:t> LLM </a:t>
            </a:r>
            <a:r>
              <a:rPr lang="zh-CN" altLang="en-US"/>
              <a:t>用于垃圾短信分类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174750"/>
            <a:ext cx="11292205" cy="5594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145" y="574040"/>
            <a:ext cx="5311775" cy="6007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135325"/>
            <a:ext cx="10969200" cy="705600"/>
          </a:xfrm>
        </p:spPr>
        <p:txBody>
          <a:bodyPr/>
          <a:p>
            <a:r>
              <a:rPr lang="en-US" altLang="zh-CN"/>
              <a:t>6.9</a:t>
            </a:r>
            <a:r>
              <a:rPr lang="zh-CN" altLang="en-US"/>
              <a:t>总结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840740"/>
            <a:ext cx="8456295" cy="4759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935" y="5521325"/>
            <a:ext cx="5415280" cy="12185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6.1 </a:t>
            </a:r>
            <a:r>
              <a:rPr lang="zh-CN" altLang="en-US"/>
              <a:t>不同类型的微调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6.1.1</a:t>
            </a:r>
            <a:r>
              <a:rPr lang="zh-CN" altLang="en-US">
                <a:sym typeface="+mn-ea"/>
              </a:rPr>
              <a:t>指令微调（</a:t>
            </a:r>
            <a:r>
              <a:rPr lang="en-US" altLang="zh-CN">
                <a:sym typeface="+mn-ea"/>
              </a:rPr>
              <a:t>Instruction Tuning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53710" y="608330"/>
            <a:ext cx="6525895" cy="5556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1400"/>
              <a:t>（</a:t>
            </a:r>
            <a:r>
              <a:rPr lang="en-US" altLang="zh-CN" sz="1400"/>
              <a:t>1</a:t>
            </a:r>
            <a:r>
              <a:rPr lang="zh-CN" altLang="en-US" sz="1400"/>
              <a:t>）看图：左侧把</a:t>
            </a:r>
            <a:r>
              <a:rPr lang="en-US" altLang="zh-CN" sz="1400"/>
              <a:t>“</a:t>
            </a:r>
            <a:r>
              <a:rPr lang="zh-CN" altLang="en-US" sz="1400" b="1"/>
              <a:t>任务说明</a:t>
            </a:r>
            <a:r>
              <a:rPr lang="en-US" altLang="zh-CN" sz="1400" b="1"/>
              <a:t> + </a:t>
            </a:r>
            <a:r>
              <a:rPr lang="zh-CN" altLang="en-US" sz="1400" b="1"/>
              <a:t>示例文本</a:t>
            </a:r>
            <a:r>
              <a:rPr lang="en-US" altLang="zh-CN" sz="1400"/>
              <a:t>”</a:t>
            </a:r>
            <a:r>
              <a:rPr lang="zh-CN" altLang="en-US" sz="1400"/>
              <a:t>一起喂给</a:t>
            </a:r>
            <a:r>
              <a:rPr lang="en-US" altLang="zh-CN" sz="1400"/>
              <a:t> LLM</a:t>
            </a:r>
            <a:r>
              <a:rPr lang="zh-CN" altLang="en-US" sz="1400"/>
              <a:t>，比如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en-US" altLang="zh-CN" sz="1400"/>
              <a:t>“</a:t>
            </a:r>
            <a:r>
              <a:rPr lang="zh-CN" altLang="en-US" sz="1400"/>
              <a:t>这段话是垃圾短信吗？请回答</a:t>
            </a:r>
            <a:r>
              <a:rPr lang="en-US" altLang="zh-CN" sz="1400"/>
              <a:t> yes/no”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en-US" altLang="zh-CN" sz="1400"/>
              <a:t>“</a:t>
            </a:r>
            <a:r>
              <a:rPr lang="zh-CN" altLang="en-US" sz="1400"/>
              <a:t>把这句英文翻译成德语</a:t>
            </a:r>
            <a:r>
              <a:rPr lang="en-US" altLang="zh-CN" sz="1400"/>
              <a:t>”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en-US" altLang="zh-CN" sz="1400"/>
              <a:t>LLM </a:t>
            </a:r>
            <a:r>
              <a:rPr lang="zh-CN" altLang="en-US" sz="1400"/>
              <a:t>读完指令后，用</a:t>
            </a:r>
            <a:r>
              <a:rPr lang="zh-CN" altLang="en-US" sz="1400" b="1"/>
              <a:t>生成式输出（自由词表）</a:t>
            </a:r>
            <a:r>
              <a:rPr lang="zh-CN" altLang="en-US" sz="1400"/>
              <a:t>给出答案。</a:t>
            </a:r>
            <a:endParaRPr lang="zh-CN" altLang="en-US" sz="1400"/>
          </a:p>
          <a:p>
            <a:pPr>
              <a:lnSpc>
                <a:spcPct val="130000"/>
              </a:lnSpc>
            </a:pP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</a:t>
            </a:r>
            <a:r>
              <a:rPr lang="zh-CN" altLang="en-US" sz="1400" b="1"/>
              <a:t>训练方式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/>
              <a:t>数据形式：</a:t>
            </a:r>
            <a:r>
              <a:rPr lang="en-US" altLang="zh-CN" sz="1400"/>
              <a:t>(</a:t>
            </a:r>
            <a:r>
              <a:rPr lang="zh-CN" altLang="en-US" sz="1400"/>
              <a:t>指令</a:t>
            </a:r>
            <a:r>
              <a:rPr lang="en-US" altLang="zh-CN" sz="1400"/>
              <a:t>/</a:t>
            </a:r>
            <a:r>
              <a:rPr lang="zh-CN" altLang="en-US" sz="1400"/>
              <a:t>输入</a:t>
            </a:r>
            <a:r>
              <a:rPr lang="en-US" altLang="zh-CN" sz="1400"/>
              <a:t>, </a:t>
            </a:r>
            <a:r>
              <a:rPr lang="zh-CN" altLang="en-US" sz="1400"/>
              <a:t>标准回答</a:t>
            </a:r>
            <a:r>
              <a:rPr lang="en-US" altLang="zh-CN" sz="1400"/>
              <a:t>) </a:t>
            </a:r>
            <a:r>
              <a:rPr lang="zh-CN" altLang="en-US" sz="1400"/>
              <a:t>对。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/>
              <a:t>目标函数：对整句答案做语言建模交叉熵（</a:t>
            </a:r>
            <a:r>
              <a:rPr lang="en-US" altLang="zh-CN" sz="1400"/>
              <a:t>SFT</a:t>
            </a:r>
            <a:r>
              <a:rPr lang="zh-CN" altLang="en-US" sz="1400"/>
              <a:t>）。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/>
              <a:t>不需要改模型结构（通常不加分类头），主要靠提示词</a:t>
            </a:r>
            <a:r>
              <a:rPr lang="en-US" altLang="zh-CN" sz="1400"/>
              <a:t>+</a:t>
            </a:r>
            <a:r>
              <a:rPr lang="zh-CN" altLang="en-US" sz="1400"/>
              <a:t>示例教模型</a:t>
            </a:r>
            <a:r>
              <a:rPr lang="en-US" altLang="zh-CN" sz="1400"/>
              <a:t>“</a:t>
            </a:r>
            <a:r>
              <a:rPr lang="zh-CN" altLang="en-US" sz="1400"/>
              <a:t>听懂任务</a:t>
            </a:r>
            <a:r>
              <a:rPr lang="en-US" altLang="zh-CN" sz="1400"/>
              <a:t>”</a:t>
            </a:r>
            <a:r>
              <a:rPr lang="zh-CN" altLang="en-US" sz="1400"/>
              <a:t>。</a:t>
            </a:r>
            <a:endParaRPr lang="zh-CN" altLang="en-US" sz="1400"/>
          </a:p>
          <a:p>
            <a:pPr>
              <a:lnSpc>
                <a:spcPct val="130000"/>
              </a:lnSpc>
            </a:pP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 b="1"/>
              <a:t>（</a:t>
            </a:r>
            <a:r>
              <a:rPr lang="en-US" altLang="zh-CN" sz="1400" b="1"/>
              <a:t>3</a:t>
            </a:r>
            <a:r>
              <a:rPr lang="zh-CN" altLang="en-US" sz="1400" b="1"/>
              <a:t>）优缺点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/>
              <a:t>一个模型能靠不同指令做多任务（分类</a:t>
            </a:r>
            <a:r>
              <a:rPr lang="en-US" altLang="zh-CN" sz="1400"/>
              <a:t>/</a:t>
            </a:r>
            <a:r>
              <a:rPr lang="zh-CN" altLang="en-US" sz="1400"/>
              <a:t>翻译</a:t>
            </a:r>
            <a:r>
              <a:rPr lang="en-US" altLang="zh-CN" sz="1400"/>
              <a:t>/</a:t>
            </a:r>
            <a:r>
              <a:rPr lang="zh-CN" altLang="en-US" sz="1400"/>
              <a:t>摘要</a:t>
            </a:r>
            <a:r>
              <a:rPr lang="en-US" altLang="zh-CN" sz="1400"/>
              <a:t>…</a:t>
            </a:r>
            <a:r>
              <a:rPr lang="zh-CN" altLang="en-US" sz="1400"/>
              <a:t>）。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/>
              <a:t>迁移性强、易扩展；保留对话</a:t>
            </a:r>
            <a:r>
              <a:rPr lang="en-US" altLang="zh-CN" sz="1400"/>
              <a:t>/</a:t>
            </a:r>
            <a:r>
              <a:rPr lang="zh-CN" altLang="en-US" sz="1400"/>
              <a:t>助手能力。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/>
              <a:t>输出不一定完全受控（哪怕让它回答</a:t>
            </a:r>
            <a:r>
              <a:rPr lang="en-US" altLang="zh-CN" sz="1400"/>
              <a:t> yes/no</a:t>
            </a:r>
            <a:r>
              <a:rPr lang="zh-CN" altLang="en-US" sz="1400"/>
              <a:t>，偶尔也会</a:t>
            </a:r>
            <a:r>
              <a:rPr lang="en-US" altLang="zh-CN" sz="1400"/>
              <a:t>“</a:t>
            </a:r>
            <a:r>
              <a:rPr lang="zh-CN" altLang="en-US" sz="1400"/>
              <a:t>多嘴</a:t>
            </a:r>
            <a:r>
              <a:rPr lang="en-US" altLang="zh-CN" sz="1400"/>
              <a:t>”</a:t>
            </a:r>
            <a:r>
              <a:rPr lang="zh-CN" altLang="en-US" sz="1400"/>
              <a:t>）；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/>
              <a:t>评估要处理</a:t>
            </a:r>
            <a:r>
              <a:rPr lang="en-US" altLang="zh-CN" sz="1400"/>
              <a:t>“</a:t>
            </a:r>
            <a:r>
              <a:rPr lang="zh-CN" altLang="en-US" sz="1400"/>
              <a:t>同义答复</a:t>
            </a:r>
            <a:r>
              <a:rPr lang="en-US" altLang="zh-CN" sz="1400"/>
              <a:t>”“</a:t>
            </a:r>
            <a:r>
              <a:rPr lang="zh-CN" altLang="en-US" sz="1400"/>
              <a:t>格式不一致</a:t>
            </a:r>
            <a:r>
              <a:rPr lang="en-US" altLang="zh-CN" sz="1400"/>
              <a:t>”</a:t>
            </a:r>
            <a:r>
              <a:rPr lang="zh-CN" altLang="en-US" sz="1400"/>
              <a:t>等问题。</a:t>
            </a:r>
            <a:endParaRPr lang="zh-CN" altLang="en-US" sz="1400"/>
          </a:p>
          <a:p>
            <a:pPr>
              <a:lnSpc>
                <a:spcPct val="130000"/>
              </a:lnSpc>
            </a:pP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/>
              <a:t>（</a:t>
            </a:r>
            <a:r>
              <a:rPr lang="en-US" altLang="zh-CN" sz="1400"/>
              <a:t>4</a:t>
            </a:r>
            <a:r>
              <a:rPr lang="zh-CN" altLang="en-US" sz="1400"/>
              <a:t>）适用场景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/>
              <a:t>多任务助手、开放式问答、需要自然语言解释的场景。</a:t>
            </a:r>
            <a:endParaRPr lang="en-US" altLang="zh-CN" sz="1400"/>
          </a:p>
          <a:p>
            <a:pPr>
              <a:lnSpc>
                <a:spcPct val="130000"/>
              </a:lnSpc>
            </a:pPr>
            <a:r>
              <a:rPr lang="zh-CN" altLang="en-US" sz="1400"/>
              <a:t>没法为每个任务都做一个专用头；希望</a:t>
            </a:r>
            <a:r>
              <a:rPr lang="en-US" altLang="zh-CN" sz="1400"/>
              <a:t>“</a:t>
            </a:r>
            <a:r>
              <a:rPr lang="zh-CN" altLang="en-US" sz="1400"/>
              <a:t>一套权重，靠提示词做很多事</a:t>
            </a:r>
            <a:r>
              <a:rPr lang="en-US" altLang="zh-CN" sz="1400"/>
              <a:t>”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" y="1966595"/>
            <a:ext cx="5480685" cy="41973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8330" y="401955"/>
            <a:ext cx="5627370" cy="5847715"/>
          </a:xfrm>
        </p:spPr>
        <p:txBody>
          <a:bodyPr/>
          <a:p>
            <a:r>
              <a:rPr lang="en-US" altLang="zh-CN"/>
              <a:t>6.1.2</a:t>
            </a:r>
            <a:r>
              <a:rPr lang="zh-CN" altLang="en-US">
                <a:sym typeface="+mn-ea"/>
              </a:rPr>
              <a:t>任务特化微调（分类微调）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6403975" cy="5695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08980" y="448310"/>
            <a:ext cx="6036945" cy="5264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1200"/>
              <a:t>（</a:t>
            </a:r>
            <a:r>
              <a:rPr lang="en-US" altLang="zh-CN" sz="1200"/>
              <a:t>1</a:t>
            </a:r>
            <a:r>
              <a:rPr lang="zh-CN" altLang="en-US" sz="1200"/>
              <a:t>）看图：输入只有</a:t>
            </a:r>
            <a:r>
              <a:rPr lang="zh-CN" altLang="en-US" sz="1200" b="1"/>
              <a:t>待判定文本</a:t>
            </a:r>
            <a:r>
              <a:rPr lang="zh-CN" altLang="en-US" sz="1200"/>
              <a:t>（无额外指令），模型的输出被限制在</a:t>
            </a:r>
            <a:r>
              <a:rPr lang="zh-CN" altLang="en-US" sz="1200" b="1"/>
              <a:t>类别集合</a:t>
            </a:r>
            <a:r>
              <a:rPr lang="zh-CN" altLang="en-US" sz="1200"/>
              <a:t>里（</a:t>
            </a:r>
            <a:r>
              <a:rPr lang="en-US" altLang="zh-CN" sz="1200"/>
              <a:t>“Spam / Not spam”</a:t>
            </a:r>
            <a:r>
              <a:rPr lang="zh-CN" altLang="en-US" sz="1200"/>
              <a:t>）。</a:t>
            </a:r>
            <a:endParaRPr lang="zh-CN" altLang="en-US" sz="1200"/>
          </a:p>
          <a:p>
            <a:pPr>
              <a:lnSpc>
                <a:spcPct val="150000"/>
              </a:lnSpc>
            </a:pPr>
            <a:endParaRPr lang="en-US" altLang="zh-CN" sz="1200"/>
          </a:p>
          <a:p>
            <a:pPr>
              <a:lnSpc>
                <a:spcPct val="150000"/>
              </a:lnSpc>
            </a:pPr>
            <a:r>
              <a:rPr lang="zh-CN" altLang="en-US" sz="1200"/>
              <a:t>（</a:t>
            </a:r>
            <a:r>
              <a:rPr lang="en-US" altLang="zh-CN" sz="1200"/>
              <a:t>2</a:t>
            </a:r>
            <a:r>
              <a:rPr lang="zh-CN" altLang="en-US" sz="1200"/>
              <a:t>）实现方式（两种主流）</a:t>
            </a:r>
            <a:endParaRPr lang="en-US" altLang="zh-CN" sz="1200"/>
          </a:p>
          <a:p>
            <a:pPr>
              <a:lnSpc>
                <a:spcPct val="150000"/>
              </a:lnSpc>
            </a:pPr>
            <a:r>
              <a:rPr lang="en-US" altLang="zh-CN" sz="1200"/>
              <a:t>   </a:t>
            </a:r>
            <a:r>
              <a:rPr lang="en-US" altLang="zh-CN" sz="1200" b="1"/>
              <a:t>1.</a:t>
            </a:r>
            <a:r>
              <a:rPr lang="zh-CN" altLang="en-US" sz="1200" b="1"/>
              <a:t>加分类头</a:t>
            </a:r>
            <a:r>
              <a:rPr lang="zh-CN" altLang="en-US" sz="1200"/>
              <a:t>（最常见）</a:t>
            </a:r>
            <a:endParaRPr lang="en-US" altLang="zh-CN" sz="1200" b="1"/>
          </a:p>
          <a:p>
            <a:pPr>
              <a:lnSpc>
                <a:spcPct val="150000"/>
              </a:lnSpc>
            </a:pPr>
            <a:r>
              <a:rPr lang="zh-CN" altLang="en-US" sz="1200"/>
              <a:t>在</a:t>
            </a:r>
            <a:r>
              <a:rPr lang="en-US" altLang="zh-CN" sz="1200"/>
              <a:t> LLM </a:t>
            </a:r>
            <a:r>
              <a:rPr lang="zh-CN" altLang="en-US" sz="1200"/>
              <a:t>顶部额外挂一层小的分类器。</a:t>
            </a:r>
            <a:endParaRPr lang="zh-CN" altLang="en-US" sz="1200"/>
          </a:p>
          <a:p>
            <a:pPr>
              <a:lnSpc>
                <a:spcPct val="150000"/>
              </a:lnSpc>
            </a:pPr>
            <a:r>
              <a:rPr lang="zh-CN" altLang="en-US" sz="1200"/>
              <a:t>取</a:t>
            </a:r>
            <a:r>
              <a:rPr lang="en-US" altLang="zh-CN" sz="1200"/>
              <a:t> [CLS] </a:t>
            </a:r>
            <a:r>
              <a:rPr lang="zh-CN" altLang="en-US" sz="1200"/>
              <a:t>（特殊的标记（</a:t>
            </a:r>
            <a:r>
              <a:rPr lang="en-US" altLang="zh-CN" sz="1200"/>
              <a:t>token</a:t>
            </a:r>
            <a:r>
              <a:rPr lang="zh-CN" altLang="en-US" sz="1200"/>
              <a:t>），</a:t>
            </a:r>
            <a:r>
              <a:rPr lang="zh-CN" altLang="en-US" sz="1200"/>
              <a:t>汇总整句话的信息）</a:t>
            </a:r>
            <a:r>
              <a:rPr lang="zh-CN" altLang="en-US" sz="1200"/>
              <a:t>或平均池化的隐藏向量</a:t>
            </a:r>
            <a:r>
              <a:rPr lang="en-US" altLang="zh-CN" sz="1200"/>
              <a:t> </a:t>
            </a:r>
            <a:r>
              <a:rPr lang="en-US" altLang="en-US" sz="1200"/>
              <a:t>→</a:t>
            </a:r>
            <a:r>
              <a:rPr lang="en-US" altLang="zh-CN" sz="1200"/>
              <a:t> </a:t>
            </a:r>
            <a:r>
              <a:rPr lang="zh-CN" altLang="en-US" sz="1200"/>
              <a:t>分类头</a:t>
            </a:r>
            <a:r>
              <a:rPr lang="en-US" altLang="zh-CN" sz="1200"/>
              <a:t> </a:t>
            </a:r>
            <a:r>
              <a:rPr lang="en-US" altLang="en-US" sz="1200"/>
              <a:t>→</a:t>
            </a:r>
            <a:r>
              <a:rPr lang="en-US" altLang="zh-CN" sz="1200"/>
              <a:t> softmax</a:t>
            </a:r>
            <a:r>
              <a:rPr lang="zh-CN" altLang="en-US" sz="1200"/>
              <a:t>。</a:t>
            </a:r>
            <a:endParaRPr lang="en-US" altLang="zh-CN" sz="1200"/>
          </a:p>
          <a:p>
            <a:pPr>
              <a:lnSpc>
                <a:spcPct val="150000"/>
              </a:lnSpc>
            </a:pPr>
            <a:r>
              <a:rPr lang="zh-CN" altLang="en-US" sz="1200"/>
              <a:t>目标函数：多类交叉熵（对类别概率）。</a:t>
            </a:r>
            <a:endParaRPr lang="en-US" altLang="zh-CN" sz="1200"/>
          </a:p>
          <a:p>
            <a:pPr>
              <a:lnSpc>
                <a:spcPct val="150000"/>
              </a:lnSpc>
            </a:pPr>
            <a:r>
              <a:rPr lang="en-US" altLang="zh-CN" sz="1200"/>
              <a:t>   2</a:t>
            </a:r>
            <a:r>
              <a:rPr lang="en-US" altLang="zh-CN" sz="1200" b="1"/>
              <a:t>.</a:t>
            </a:r>
            <a:r>
              <a:rPr lang="zh-CN" altLang="en-US" sz="1200" b="1"/>
              <a:t>限制解码词表</a:t>
            </a:r>
            <a:r>
              <a:rPr lang="zh-CN" altLang="en-US" sz="1200"/>
              <a:t>（少见</a:t>
            </a:r>
            <a:r>
              <a:rPr lang="en-US" altLang="zh-CN" sz="1200"/>
              <a:t>/</a:t>
            </a:r>
            <a:r>
              <a:rPr lang="zh-CN" altLang="en-US" sz="1200"/>
              <a:t>研究用）</a:t>
            </a:r>
            <a:endParaRPr lang="en-US" altLang="zh-CN" sz="1200"/>
          </a:p>
          <a:p>
            <a:pPr>
              <a:lnSpc>
                <a:spcPct val="150000"/>
              </a:lnSpc>
            </a:pPr>
            <a:r>
              <a:rPr lang="zh-CN" altLang="en-US" sz="1200"/>
              <a:t>不加头，</a:t>
            </a:r>
            <a:r>
              <a:rPr lang="zh-CN" altLang="en-US" sz="1200" b="1"/>
              <a:t>仍走生成式解码</a:t>
            </a:r>
            <a:r>
              <a:rPr lang="zh-CN" altLang="en-US" sz="1200"/>
              <a:t>，但</a:t>
            </a:r>
            <a:r>
              <a:rPr lang="zh-CN" altLang="en-US" sz="1200" b="1"/>
              <a:t>把可输出</a:t>
            </a:r>
            <a:r>
              <a:rPr lang="en-US" altLang="zh-CN" sz="1200" b="1"/>
              <a:t> token </a:t>
            </a:r>
            <a:r>
              <a:rPr lang="zh-CN" altLang="en-US" sz="1200" b="1"/>
              <a:t>限制为</a:t>
            </a:r>
            <a:r>
              <a:rPr lang="en-US" altLang="zh-CN" sz="1200" b="1"/>
              <a:t>{“Spam”, “Not spam”}</a:t>
            </a:r>
            <a:r>
              <a:rPr lang="zh-CN" altLang="en-US" sz="1200"/>
              <a:t>；</a:t>
            </a:r>
            <a:endParaRPr lang="en-US" altLang="zh-CN" sz="1200"/>
          </a:p>
          <a:p>
            <a:pPr>
              <a:lnSpc>
                <a:spcPct val="150000"/>
              </a:lnSpc>
            </a:pPr>
            <a:r>
              <a:rPr lang="zh-CN" altLang="en-US" sz="1200"/>
              <a:t>本质仍是生成式，只是强约束候选词表。</a:t>
            </a:r>
            <a:endParaRPr lang="zh-CN" altLang="en-US" sz="1200"/>
          </a:p>
          <a:p>
            <a:pPr>
              <a:lnSpc>
                <a:spcPct val="150000"/>
              </a:lnSpc>
            </a:pPr>
            <a:endParaRPr lang="en-US" altLang="zh-CN" sz="1200"/>
          </a:p>
          <a:p>
            <a:pPr>
              <a:lnSpc>
                <a:spcPct val="150000"/>
              </a:lnSpc>
            </a:pPr>
            <a:r>
              <a:rPr lang="zh-CN" altLang="en-US" sz="1200"/>
              <a:t>（</a:t>
            </a:r>
            <a:r>
              <a:rPr lang="en-US" altLang="zh-CN" sz="1200"/>
              <a:t>3</a:t>
            </a:r>
            <a:r>
              <a:rPr lang="zh-CN" altLang="en-US" sz="1200"/>
              <a:t>）优缺点</a:t>
            </a:r>
            <a:endParaRPr lang="en-US" altLang="zh-CN" sz="1200"/>
          </a:p>
          <a:p>
            <a:pPr>
              <a:lnSpc>
                <a:spcPct val="150000"/>
              </a:lnSpc>
            </a:pPr>
            <a:r>
              <a:rPr lang="en-US" altLang="zh-CN" sz="1200"/>
              <a:t>1.</a:t>
            </a:r>
            <a:r>
              <a:rPr lang="zh-CN" altLang="en-US" sz="1200"/>
              <a:t>优点：输出稳定、可控（只会在预定类别里），指标（</a:t>
            </a:r>
            <a:r>
              <a:rPr lang="en-US" altLang="zh-CN" sz="1200"/>
              <a:t>Accuracy/F1</a:t>
            </a:r>
            <a:r>
              <a:rPr lang="zh-CN" altLang="en-US" sz="1200"/>
              <a:t>）清晰。</a:t>
            </a:r>
            <a:endParaRPr lang="en-US" altLang="zh-CN" sz="1200"/>
          </a:p>
          <a:p>
            <a:pPr>
              <a:lnSpc>
                <a:spcPct val="150000"/>
              </a:lnSpc>
            </a:pPr>
            <a:r>
              <a:rPr lang="zh-CN" altLang="en-US" sz="1200"/>
              <a:t>推理成本低，适合生产级分类（风控、审核、垃圾短信）。</a:t>
            </a:r>
            <a:endParaRPr lang="en-US" altLang="zh-CN" sz="1200"/>
          </a:p>
          <a:p>
            <a:pPr>
              <a:lnSpc>
                <a:spcPct val="150000"/>
              </a:lnSpc>
            </a:pPr>
            <a:r>
              <a:rPr lang="en-US" altLang="zh-CN" sz="1200"/>
              <a:t>2.</a:t>
            </a:r>
            <a:r>
              <a:rPr lang="zh-CN" altLang="en-US" sz="1200"/>
              <a:t>缺点：任务专用：换任务要换头或重训；解释性相对弱（默认不给长文本理由）。</a:t>
            </a:r>
            <a:endParaRPr lang="en-US" altLang="zh-CN" sz="1200"/>
          </a:p>
          <a:p>
            <a:pPr>
              <a:lnSpc>
                <a:spcPct val="150000"/>
              </a:lnSpc>
            </a:pPr>
            <a:r>
              <a:rPr lang="zh-CN" altLang="en-US" sz="1200"/>
              <a:t>如果只训练分类头，需注意与原有对话能力的共存</a:t>
            </a:r>
            <a:r>
              <a:rPr lang="en-US" altLang="zh-CN" sz="1200"/>
              <a:t>/</a:t>
            </a:r>
            <a:r>
              <a:rPr lang="zh-CN" altLang="en-US" sz="1200"/>
              <a:t>切换（多头或多路导出）。</a:t>
            </a:r>
            <a:endParaRPr lang="zh-CN" altLang="en-US" sz="1200"/>
          </a:p>
          <a:p>
            <a:pPr>
              <a:lnSpc>
                <a:spcPct val="150000"/>
              </a:lnSpc>
            </a:pPr>
            <a:endParaRPr lang="en-US" altLang="zh-CN" sz="1200"/>
          </a:p>
          <a:p>
            <a:pPr>
              <a:lnSpc>
                <a:spcPct val="150000"/>
              </a:lnSpc>
            </a:pPr>
            <a:r>
              <a:rPr lang="zh-CN" altLang="en-US" sz="1200"/>
              <a:t>（</a:t>
            </a:r>
            <a:r>
              <a:rPr lang="en-US" altLang="zh-CN" sz="1200"/>
              <a:t>4</a:t>
            </a:r>
            <a:r>
              <a:rPr lang="zh-CN" altLang="en-US" sz="1200"/>
              <a:t>）适用场景</a:t>
            </a:r>
            <a:endParaRPr lang="en-US" altLang="zh-CN" sz="1200"/>
          </a:p>
          <a:p>
            <a:pPr>
              <a:lnSpc>
                <a:spcPct val="150000"/>
              </a:lnSpc>
            </a:pPr>
            <a:r>
              <a:rPr lang="zh-CN" altLang="en-US" sz="1200"/>
              <a:t>明确标签、需要强可靠性和一致格式的下游任务（合规、风险判别、工单路由等）。</a:t>
            </a:r>
            <a:endParaRPr lang="zh-CN" altLang="en-US" sz="120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" name="内容占位符 8"/>
          <p:cNvGraphicFramePr/>
          <p:nvPr>
            <p:ph idx="1"/>
            <p:custDataLst>
              <p:tags r:id="rId1"/>
            </p:custDataLst>
          </p:nvPr>
        </p:nvGraphicFramePr>
        <p:xfrm>
          <a:off x="608330" y="255905"/>
          <a:ext cx="11134725" cy="3952240"/>
        </p:xfrm>
        <a:graphic>
          <a:graphicData uri="http://schemas.openxmlformats.org/drawingml/2006/table">
            <a:tbl>
              <a:tblPr firstRow="1">
                <a:tableStyleId>{79C21C45-0F1B-420A-A766-3E718CEB11AF}</a:tableStyleId>
              </a:tblPr>
              <a:tblGrid>
                <a:gridCol w="3711575"/>
                <a:gridCol w="3711575"/>
                <a:gridCol w="3711575"/>
              </a:tblGrid>
              <a:tr h="494030">
                <a:tc>
                  <a:txBody>
                    <a:bodyPr/>
                    <a:p>
                      <a:r>
                        <a:rPr lang="zh-CN" altLang="en-US" sz="1400"/>
                        <a:t>维度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指令微调（图 </a:t>
                      </a:r>
                      <a:r>
                        <a:rPr lang="en-US" altLang="zh-CN" sz="1400"/>
                        <a:t>6.2</a:t>
                      </a:r>
                      <a:r>
                        <a:rPr lang="zh-CN" altLang="en-US" sz="1400"/>
                        <a:t>）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分类微调（图 </a:t>
                      </a:r>
                      <a:r>
                        <a:rPr lang="en-US" altLang="zh-CN" sz="1400"/>
                        <a:t>6.3</a:t>
                      </a:r>
                      <a:r>
                        <a:rPr lang="zh-CN" altLang="en-US" sz="1400"/>
                        <a:t>）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</a:tr>
              <a:tr h="494030">
                <a:tc>
                  <a:txBody>
                    <a:bodyPr/>
                    <a:p>
                      <a:r>
                        <a:rPr lang="zh-CN" altLang="en-US" sz="1400"/>
                        <a:t>输入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指令 </a:t>
                      </a:r>
                      <a:r>
                        <a:rPr lang="en-US" altLang="zh-CN" sz="1400"/>
                        <a:t>+ </a:t>
                      </a:r>
                      <a:r>
                        <a:rPr lang="zh-CN" altLang="en-US" sz="1400"/>
                        <a:t>示例 </a:t>
                      </a:r>
                      <a:r>
                        <a:rPr lang="en-US" altLang="zh-CN" sz="1400"/>
                        <a:t>+ </a:t>
                      </a:r>
                      <a:r>
                        <a:rPr lang="zh-CN" altLang="en-US" sz="1400"/>
                        <a:t>文本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仅文本（无指令）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</a:tr>
              <a:tr h="494030">
                <a:tc>
                  <a:txBody>
                    <a:bodyPr/>
                    <a:p>
                      <a:r>
                        <a:rPr lang="zh-CN" altLang="en-US" sz="1400"/>
                        <a:t>输出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自由生成式（自然语言）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固定标签集合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</a:tr>
              <a:tr h="494030">
                <a:tc>
                  <a:txBody>
                    <a:bodyPr/>
                    <a:p>
                      <a:r>
                        <a:rPr lang="zh-CN" altLang="en-US" sz="1400"/>
                        <a:t>模型改造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一般不加头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常加</a:t>
                      </a:r>
                      <a:r>
                        <a:rPr lang="zh-CN" altLang="en-US" sz="1400"/>
                        <a:t>分类头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</a:tr>
              <a:tr h="494030">
                <a:tc>
                  <a:txBody>
                    <a:bodyPr/>
                    <a:p>
                      <a:r>
                        <a:rPr lang="zh-CN" altLang="en-US" sz="1400"/>
                        <a:t>训练目标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语言建模 </a:t>
                      </a:r>
                      <a:r>
                        <a:rPr lang="en-US" altLang="zh-CN" sz="1400"/>
                        <a:t>CE</a:t>
                      </a:r>
                      <a:r>
                        <a:rPr lang="zh-CN" altLang="en-US" sz="1400"/>
                        <a:t>（</a:t>
                      </a:r>
                      <a:r>
                        <a:rPr lang="en-US" altLang="zh-CN" sz="1400"/>
                        <a:t>SFT</a:t>
                      </a:r>
                      <a:r>
                        <a:rPr lang="zh-CN" altLang="en-US" sz="1400"/>
                        <a:t>）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类别 </a:t>
                      </a:r>
                      <a:r>
                        <a:rPr lang="en-US" altLang="zh-CN" sz="1400"/>
                        <a:t>CE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</a:tr>
              <a:tr h="494030">
                <a:tc>
                  <a:txBody>
                    <a:bodyPr/>
                    <a:p>
                      <a:r>
                        <a:rPr lang="zh-CN" altLang="en-US" sz="1400"/>
                        <a:t>优势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一模多能、自然语言能力强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可控稳定、评估清晰、部署高效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</a:tr>
              <a:tr h="494030">
                <a:tc>
                  <a:txBody>
                    <a:bodyPr/>
                    <a:p>
                      <a:r>
                        <a:rPr lang="zh-CN" altLang="en-US" sz="1400"/>
                        <a:t>劣势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易跑偏、评估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格式不稳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任务专用性强、解释性弱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</a:tr>
              <a:tr h="494030">
                <a:tc>
                  <a:txBody>
                    <a:bodyPr/>
                    <a:p>
                      <a:r>
                        <a:rPr lang="zh-CN" altLang="en-US" sz="1400"/>
                        <a:t>典型场景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助手、翻译、问答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400"/>
                        <a:t>垃圾短信、情感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主题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风险分类</a:t>
                      </a:r>
                      <a:endParaRPr lang="zh-CN" altLang="en-US" sz="14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08330" y="4415155"/>
            <a:ext cx="11133455" cy="1910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指令微调</a:t>
            </a:r>
            <a:r>
              <a:rPr lang="zh-CN" altLang="en-US"/>
              <a:t>提升了模型基于用户指令进行理解和生成响应的能力。它适用于需要基于复杂用户指令处理多任务的模型，增强模型的灵活性和交互质量。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zh-CN" altLang="en-US" b="1"/>
              <a:t>分类微调</a:t>
            </a:r>
            <a:r>
              <a:rPr lang="zh-CN" altLang="en-US"/>
              <a:t>则适合需要将数据精确分类为预定义类别的任务，例如情感分析或垃圾短信检测。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虽然指令微调用途更广泛，但需要更大的数据集和更多的计算资源，才能训练出能胜任多种任务的模型。</a:t>
            </a:r>
            <a:endParaRPr lang="zh-CN" altLang="en-US"/>
          </a:p>
          <a:p>
            <a:r>
              <a:rPr lang="zh-CN" altLang="en-US"/>
              <a:t>相比之下，分类微调所需的数据和计算量更少，但用途局限于模型已训练的特定类别。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3985" y="985520"/>
            <a:ext cx="890270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6.2 </a:t>
            </a:r>
            <a:r>
              <a:rPr lang="zh-CN" altLang="en-US"/>
              <a:t>准备数据集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为了提供一个直观实用的分类微调示例，我们将采用一个包含</a:t>
            </a:r>
            <a:r>
              <a:rPr lang="zh-CN" altLang="en-US" b="1"/>
              <a:t>垃圾消息和非垃圾消息的文本消息数据集</a:t>
            </a:r>
            <a:r>
              <a:rPr lang="zh-CN" altLang="en-US"/>
              <a:t>。收集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清洗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划分。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52035" y="2247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060" y="2454910"/>
            <a:ext cx="6746875" cy="40849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8330" y="314960"/>
            <a:ext cx="10968990" cy="5934710"/>
          </a:xfrm>
        </p:spPr>
        <p:txBody>
          <a:bodyPr>
            <a:normAutofit fontScale="70000"/>
          </a:bodyPr>
          <a:p>
            <a:r>
              <a:rPr lang="zh-CN" altLang="en-US"/>
              <a:t>我们可以通过以下代码对数据集进行下采样，以</a:t>
            </a:r>
            <a:r>
              <a:rPr lang="zh-CN" altLang="en-US" b="1"/>
              <a:t>创建一个平衡的数据集：</a:t>
            </a:r>
            <a:endParaRPr lang="zh-CN" altLang="en-US"/>
          </a:p>
          <a:p>
            <a:r>
              <a:rPr lang="en-US" altLang="zh-CN"/>
              <a:t># Listing 6.2 Creating a balanced dataset</a:t>
            </a:r>
            <a:endParaRPr lang="en-US" altLang="zh-CN"/>
          </a:p>
          <a:p>
            <a:r>
              <a:rPr lang="en-US" altLang="zh-CN"/>
              <a:t>def create_balanced_dataset(df):</a:t>
            </a:r>
            <a:endParaRPr lang="en-US" altLang="zh-CN"/>
          </a:p>
          <a:p>
            <a:r>
              <a:rPr lang="en-US" altLang="zh-CN"/>
              <a:t>    num_spam = df[df["Label"] == "spam"].shape[0]                                 #A</a:t>
            </a:r>
            <a:endParaRPr lang="en-US" altLang="zh-CN"/>
          </a:p>
          <a:p>
            <a:r>
              <a:rPr lang="en-US" altLang="zh-CN"/>
              <a:t>    ham_subset = df[df["Label"] == "ham"].sample(num_spam, random_state=123)      #B</a:t>
            </a:r>
            <a:endParaRPr lang="en-US" altLang="zh-CN"/>
          </a:p>
          <a:p>
            <a:r>
              <a:rPr lang="en-US" altLang="zh-CN"/>
              <a:t>    balanced_df = pd.concat([ham_subset, df[df["Label"] == "spam"]])              #C</a:t>
            </a:r>
            <a:endParaRPr lang="en-US" altLang="zh-CN"/>
          </a:p>
          <a:p>
            <a:r>
              <a:rPr lang="en-US" altLang="zh-CN"/>
              <a:t>    return balanced_df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balanced_df = create_balanced_dataset(df)</a:t>
            </a:r>
            <a:endParaRPr lang="en-US" altLang="zh-CN"/>
          </a:p>
          <a:p>
            <a:r>
              <a:rPr lang="en-US" altLang="zh-CN"/>
              <a:t>print(balanced_df["Label"].value_counts())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#A </a:t>
            </a:r>
            <a:r>
              <a:rPr lang="zh-CN" altLang="en-US"/>
              <a:t>统计垃圾短信的实例数量</a:t>
            </a:r>
            <a:endParaRPr lang="zh-CN" altLang="en-US"/>
          </a:p>
          <a:p>
            <a:r>
              <a:rPr lang="en-US" altLang="zh-CN"/>
              <a:t>#B </a:t>
            </a:r>
            <a:r>
              <a:rPr lang="zh-CN" altLang="en-US"/>
              <a:t>随机抽取正常邮件实例，使其数量与垃圾短信实例相同。</a:t>
            </a:r>
            <a:endParaRPr lang="zh-CN" altLang="en-US"/>
          </a:p>
          <a:p>
            <a:r>
              <a:rPr lang="en-US" altLang="zh-CN"/>
              <a:t>#C </a:t>
            </a:r>
            <a:r>
              <a:rPr lang="zh-CN" altLang="en-US"/>
              <a:t>将正常短信子集与垃圾短信合并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8330" y="211455"/>
            <a:ext cx="10968990" cy="6038215"/>
          </a:xfrm>
        </p:spPr>
        <p:txBody>
          <a:bodyPr/>
          <a:p>
            <a:r>
              <a:rPr lang="zh-CN" altLang="en-US"/>
              <a:t>接下来，我们将字符串类别标签</a:t>
            </a:r>
            <a:r>
              <a:rPr lang="en-US" altLang="zh-CN" b="1"/>
              <a:t> “ham” </a:t>
            </a:r>
            <a:r>
              <a:rPr lang="zh-CN" altLang="en-US" b="1"/>
              <a:t>和</a:t>
            </a:r>
            <a:r>
              <a:rPr lang="en-US" altLang="zh-CN" b="1"/>
              <a:t> “spam”</a:t>
            </a:r>
            <a:r>
              <a:rPr lang="en-US" altLang="zh-CN"/>
              <a:t> </a:t>
            </a:r>
            <a:r>
              <a:rPr lang="zh-CN" altLang="en-US"/>
              <a:t>分别转换为整数类别标签</a:t>
            </a:r>
            <a:r>
              <a:rPr lang="en-US" altLang="zh-CN" b="1"/>
              <a:t> 0 </a:t>
            </a:r>
            <a:r>
              <a:rPr lang="zh-CN" altLang="en-US" b="1"/>
              <a:t>和</a:t>
            </a:r>
            <a:r>
              <a:rPr lang="en-US" altLang="zh-CN" b="1"/>
              <a:t> 1</a:t>
            </a:r>
            <a:r>
              <a:rPr lang="zh-CN" altLang="en-US" b="1"/>
              <a:t>：</a:t>
            </a:r>
            <a:endParaRPr lang="en-US" altLang="zh-CN"/>
          </a:p>
          <a:p>
            <a:r>
              <a:rPr lang="en-US" altLang="zh-CN"/>
              <a:t>balanced_df["Label"] = balanced_df["Label"].map({"ham": 0, "spam": 1})</a:t>
            </a:r>
            <a:endParaRPr lang="en-US" altLang="zh-CN"/>
          </a:p>
          <a:p>
            <a:r>
              <a:rPr lang="zh-CN" altLang="en-US"/>
              <a:t>这个过程类似于将文本转换为</a:t>
            </a:r>
            <a:r>
              <a:rPr lang="en-US" altLang="zh-CN"/>
              <a:t> token ID</a:t>
            </a:r>
            <a:r>
              <a:rPr lang="zh-CN" altLang="en-US"/>
              <a:t>，但</a:t>
            </a:r>
            <a:r>
              <a:rPr lang="zh-CN" altLang="en-US" b="1"/>
              <a:t>与使用包含</a:t>
            </a:r>
            <a:r>
              <a:rPr lang="en-US" altLang="zh-CN" b="1"/>
              <a:t> 5 </a:t>
            </a:r>
            <a:r>
              <a:rPr lang="zh-CN" altLang="en-US" b="1"/>
              <a:t>万多个词的</a:t>
            </a:r>
            <a:r>
              <a:rPr lang="en-US" altLang="zh-CN" b="1"/>
              <a:t> GPT </a:t>
            </a:r>
            <a:r>
              <a:rPr lang="zh-CN" altLang="en-US" b="1"/>
              <a:t>词汇表不同，这里我们仅处理两个</a:t>
            </a:r>
            <a:r>
              <a:rPr lang="en-US" altLang="zh-CN" b="1"/>
              <a:t> token ID</a:t>
            </a:r>
            <a:r>
              <a:rPr lang="zh-CN" altLang="en-US" b="1"/>
              <a:t>：</a:t>
            </a:r>
            <a:r>
              <a:rPr lang="en-US" altLang="zh-CN" b="1"/>
              <a:t>0 </a:t>
            </a:r>
            <a:r>
              <a:rPr lang="zh-CN" altLang="en-US" b="1"/>
              <a:t>和</a:t>
            </a:r>
            <a:r>
              <a:rPr lang="en-US" altLang="zh-CN" b="1"/>
              <a:t> 1</a:t>
            </a:r>
            <a:r>
              <a:rPr lang="zh-CN" altLang="en-US"/>
              <a:t>。</a:t>
            </a:r>
            <a:endParaRPr lang="zh-CN" altLang="en-US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我们还需创建一个函数，</a:t>
            </a:r>
            <a:r>
              <a:rPr lang="zh-CN" altLang="en-US" b="1"/>
              <a:t>将数据集划分为三部分</a:t>
            </a:r>
            <a:r>
              <a:rPr lang="zh-CN" altLang="en-US"/>
              <a:t>：</a:t>
            </a:r>
            <a:r>
              <a:rPr lang="en-US" altLang="zh-CN"/>
              <a:t>70%</a:t>
            </a:r>
            <a:r>
              <a:rPr lang="zh-CN" altLang="en-US"/>
              <a:t>用于训练，</a:t>
            </a:r>
            <a:r>
              <a:rPr lang="en-US" altLang="zh-CN"/>
              <a:t>10%</a:t>
            </a:r>
            <a:r>
              <a:rPr lang="zh-CN" altLang="en-US"/>
              <a:t>用于验证，</a:t>
            </a:r>
            <a:r>
              <a:rPr lang="en-US" altLang="zh-CN"/>
              <a:t>20%</a:t>
            </a:r>
            <a:r>
              <a:rPr lang="zh-CN" altLang="en-US"/>
              <a:t>用于测试。这些比例是机器学习中用于训练、调整和评估模型的常见划分比例：</a:t>
            </a:r>
            <a:r>
              <a:rPr lang="en-US" altLang="zh-CN"/>
              <a:t>random_split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2199005"/>
            <a:ext cx="6311900" cy="1435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resource_record_key" val="{&quot;29&quot;:[50000199],&quot;65&quot;:[20205081]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TABLE_ENDDRAG_ORIGIN_RECT" val="876*311"/>
  <p:tag name="TABLE_ENDDRAG_RECT" val="47*20*876*31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29&quot;:[50000199],&quot;65&quot;:[20205081]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6087</Words>
  <Application>WPS 演示</Application>
  <PresentationFormat>宽屏</PresentationFormat>
  <Paragraphs>320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南惩</cp:lastModifiedBy>
  <cp:revision>157</cp:revision>
  <dcterms:created xsi:type="dcterms:W3CDTF">2019-06-19T02:08:00Z</dcterms:created>
  <dcterms:modified xsi:type="dcterms:W3CDTF">2025-08-25T11:14:38Z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5CDC3546835245B3AAA919588D32FA75_11</vt:lpwstr>
  </property>
</Properties>
</file>